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8" autoAdjust="0"/>
    <p:restoredTop sz="94660"/>
  </p:normalViewPr>
  <p:slideViewPr>
    <p:cSldViewPr snapToGrid="0">
      <p:cViewPr varScale="1">
        <p:scale>
          <a:sx n="87" d="100"/>
          <a:sy n="87" d="100"/>
        </p:scale>
        <p:origin x="114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3/4/2019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../../../N&#225;mety_2019/Rok_Bernadetty/Pourquoi%20moi.docx" TargetMode="External"/><Relationship Id="rId2" Type="http://schemas.openxmlformats.org/officeDocument/2006/relationships/hyperlink" Target="https://eglise.catholique.fr/actualites/474069-2019-lannee-bernadett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metodik@kpkc.sk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milka.sk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Informácie </a:t>
            </a:r>
            <a:r>
              <a:rPr lang="sk-SK" dirty="0" err="1" smtClean="0"/>
              <a:t>dkú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337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153155"/>
          </a:xfrm>
        </p:spPr>
        <p:txBody>
          <a:bodyPr>
            <a:normAutofit fontScale="90000"/>
          </a:bodyPr>
          <a:lstStyle/>
          <a:p>
            <a:r>
              <a:rPr lang="sk-SK" sz="3600" b="1" dirty="0"/>
              <a:t>Špecifiká prístupu katolíckeho učiteľa v edukácii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066800" y="1355075"/>
            <a:ext cx="10058400" cy="4679965"/>
          </a:xfrm>
        </p:spPr>
        <p:txBody>
          <a:bodyPr>
            <a:normAutofit fontScale="85000" lnSpcReduction="20000"/>
          </a:bodyPr>
          <a:lstStyle/>
          <a:p>
            <a:pPr fontAlgn="base"/>
            <a:r>
              <a:rPr lang="sk-SK" dirty="0" smtClean="0"/>
              <a:t>Druh </a:t>
            </a:r>
            <a:r>
              <a:rPr lang="sk-SK" dirty="0"/>
              <a:t>kontinuálneho vzdelávania: </a:t>
            </a:r>
            <a:r>
              <a:rPr lang="sk-SK" b="1" dirty="0"/>
              <a:t>inovačné</a:t>
            </a:r>
            <a:br>
              <a:rPr lang="sk-SK" b="1" dirty="0"/>
            </a:br>
            <a:r>
              <a:rPr lang="sk-SK" dirty="0"/>
              <a:t>Rozsah: </a:t>
            </a:r>
            <a:r>
              <a:rPr lang="sk-SK" b="1" dirty="0"/>
              <a:t>60 hodín</a:t>
            </a:r>
            <a:br>
              <a:rPr lang="sk-SK" b="1" dirty="0"/>
            </a:br>
            <a:r>
              <a:rPr lang="sk-SK" dirty="0"/>
              <a:t>Číslo rozhodnutia o akreditácii: </a:t>
            </a:r>
            <a:r>
              <a:rPr lang="sk-SK" b="1" dirty="0"/>
              <a:t>175412017 - KV</a:t>
            </a:r>
            <a:endParaRPr lang="sk-SK" dirty="0"/>
          </a:p>
          <a:p>
            <a:pPr fontAlgn="base"/>
            <a:r>
              <a:rPr lang="sk-SK" dirty="0"/>
              <a:t>Počet priznaných kreditov: </a:t>
            </a:r>
            <a:r>
              <a:rPr lang="sk-SK" b="1" dirty="0"/>
              <a:t>15 kreditov</a:t>
            </a:r>
            <a:br>
              <a:rPr lang="sk-SK" b="1" dirty="0"/>
            </a:br>
            <a:r>
              <a:rPr lang="sk-SK" dirty="0"/>
              <a:t>Doba platnosti akreditácie: </a:t>
            </a:r>
            <a:r>
              <a:rPr lang="sk-SK" b="1" dirty="0"/>
              <a:t>do 31. decembra 2022</a:t>
            </a:r>
            <a:br>
              <a:rPr lang="sk-SK" b="1" dirty="0"/>
            </a:br>
            <a:r>
              <a:rPr lang="sk-SK" dirty="0"/>
              <a:t>Cieľová skupina: (nie je viazaný len pre učiteľov NV/N, ale je multifunkčný pre všetkých učiteľov štátnych, cirkevných a súkromných škôl.)</a:t>
            </a:r>
          </a:p>
          <a:p>
            <a:pPr fontAlgn="base"/>
            <a:r>
              <a:rPr lang="sk-SK" dirty="0"/>
              <a:t>učiteľ pre </a:t>
            </a:r>
            <a:r>
              <a:rPr lang="sk-SK" dirty="0" err="1"/>
              <a:t>predprimárne</a:t>
            </a:r>
            <a:r>
              <a:rPr lang="sk-SK" dirty="0"/>
              <a:t> vzdelávanie (učiteľ materských škôl, resp. spojených škôl (ZŠ s MŠ);</a:t>
            </a:r>
          </a:p>
          <a:p>
            <a:pPr fontAlgn="base"/>
            <a:r>
              <a:rPr lang="sk-SK" dirty="0"/>
              <a:t>učiteľ pre primárne vzdelávanie (učiteľ prvého stupňa základnej školy);</a:t>
            </a:r>
          </a:p>
          <a:p>
            <a:pPr fontAlgn="base"/>
            <a:r>
              <a:rPr lang="sk-SK" dirty="0"/>
              <a:t>učiteľ pre nižšie stredné vzdelanie (učiteľ druhého stupňa základnej školy);učiteľ pre nižšie stredné odborné vzdelanie, stredné odborné vzdelanie, úplné stredné všeobecné vzdelávanie, úplné stredné odborné vzdelávanie a učiteľ pre vyššie odborné vzdelávanie (učiteľ strednej školy);</a:t>
            </a:r>
          </a:p>
          <a:p>
            <a:pPr fontAlgn="base"/>
            <a:r>
              <a:rPr lang="sk-SK" dirty="0"/>
              <a:t>učiteľ základnej umeleckej školy;</a:t>
            </a:r>
          </a:p>
          <a:p>
            <a:pPr fontAlgn="base"/>
            <a:r>
              <a:rPr lang="sk-SK" dirty="0"/>
              <a:t>asistent učiteľa;</a:t>
            </a:r>
          </a:p>
          <a:p>
            <a:pPr fontAlgn="base"/>
            <a:r>
              <a:rPr lang="sk-SK" dirty="0"/>
              <a:t>asistent vychovávateľa;</a:t>
            </a:r>
          </a:p>
          <a:p>
            <a:pPr fontAlgn="base"/>
            <a:r>
              <a:rPr lang="sk-SK" dirty="0"/>
              <a:t>asistent majstra odbornej výchovy.</a:t>
            </a:r>
          </a:p>
          <a:p>
            <a:pPr fontAlgn="base"/>
            <a:r>
              <a:rPr lang="sk-SK" dirty="0"/>
              <a:t>Účastnícky poplatok za vzdelávanie: </a:t>
            </a:r>
            <a:r>
              <a:rPr lang="sk-SK" b="1" dirty="0"/>
              <a:t>maximálne 90 € </a:t>
            </a:r>
            <a:r>
              <a:rPr lang="sk-SK" dirty="0"/>
              <a:t>(v závislosti do počtu prihlásených)</a:t>
            </a:r>
            <a:br>
              <a:rPr lang="sk-SK" dirty="0"/>
            </a:br>
            <a:r>
              <a:rPr lang="sk-SK" dirty="0"/>
              <a:t>Minimálny počet účastníkov: </a:t>
            </a:r>
            <a:r>
              <a:rPr lang="sk-SK" b="1" dirty="0"/>
              <a:t>20. S</a:t>
            </a:r>
            <a:r>
              <a:rPr lang="sk-SK" dirty="0"/>
              <a:t>pôsob prihlasovania cez záväznú prihlášku nižšie + </a:t>
            </a:r>
            <a:r>
              <a:rPr lang="sk-SK" b="1" dirty="0"/>
              <a:t>písomná prihláška</a:t>
            </a:r>
            <a:r>
              <a:rPr lang="sk-SK" dirty="0"/>
              <a:t> podpísaná riaditeľom školy musí byť odoslaná na adresu KPKC, n</a:t>
            </a:r>
            <a:r>
              <a:rPr lang="sk-SK" dirty="0" smtClean="0"/>
              <a:t>. o</a:t>
            </a:r>
            <a:r>
              <a:rPr lang="sk-SK" dirty="0"/>
              <a:t>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9458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241290"/>
          </a:xfrm>
        </p:spPr>
        <p:txBody>
          <a:bodyPr>
            <a:normAutofit fontScale="90000"/>
          </a:bodyPr>
          <a:lstStyle/>
          <a:p>
            <a:r>
              <a:rPr lang="sk-SK" sz="4000" b="1" dirty="0" smtClean="0"/>
              <a:t>Výchova k manželstvu a rodičovstvu </a:t>
            </a:r>
            <a:br>
              <a:rPr lang="sk-SK" sz="4000" b="1" dirty="0" smtClean="0"/>
            </a:br>
            <a:r>
              <a:rPr lang="sk-SK" sz="4000" b="1" dirty="0" smtClean="0"/>
              <a:t>v procese edukácie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066800" y="1608463"/>
            <a:ext cx="10058400" cy="4426577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sk-SK" dirty="0" smtClean="0"/>
              <a:t>Druh </a:t>
            </a:r>
            <a:r>
              <a:rPr lang="sk-SK" dirty="0"/>
              <a:t>kontinuálneho vzdelávania: </a:t>
            </a:r>
            <a:r>
              <a:rPr lang="sk-SK" b="1" dirty="0"/>
              <a:t>aktualizačné</a:t>
            </a:r>
            <a:r>
              <a:rPr lang="sk-SK" dirty="0"/>
              <a:t/>
            </a:r>
            <a:br>
              <a:rPr lang="sk-SK" dirty="0"/>
            </a:br>
            <a:r>
              <a:rPr lang="sk-SK" dirty="0"/>
              <a:t>Rozsah: </a:t>
            </a:r>
            <a:r>
              <a:rPr lang="sk-SK" b="1" dirty="0"/>
              <a:t>60 hodín</a:t>
            </a:r>
            <a:r>
              <a:rPr lang="sk-SK" dirty="0"/>
              <a:t/>
            </a:r>
            <a:br>
              <a:rPr lang="sk-SK" dirty="0"/>
            </a:br>
            <a:r>
              <a:rPr lang="sk-SK" dirty="0"/>
              <a:t>Číslo rozhodnutia MŠ SR: </a:t>
            </a:r>
            <a:r>
              <a:rPr lang="sk-SK" b="1" dirty="0"/>
              <a:t>1784/2018-KV</a:t>
            </a:r>
            <a:r>
              <a:rPr lang="sk-SK" dirty="0"/>
              <a:t/>
            </a:r>
            <a:br>
              <a:rPr lang="sk-SK" dirty="0"/>
            </a:br>
            <a:r>
              <a:rPr lang="sk-SK" dirty="0"/>
              <a:t>Počet priznaných kreditov: </a:t>
            </a:r>
            <a:r>
              <a:rPr lang="sk-SK" b="1" dirty="0"/>
              <a:t>15 kreditov</a:t>
            </a:r>
            <a:r>
              <a:rPr lang="sk-SK" dirty="0"/>
              <a:t/>
            </a:r>
            <a:br>
              <a:rPr lang="sk-SK" dirty="0"/>
            </a:br>
            <a:r>
              <a:rPr lang="sk-SK" dirty="0"/>
              <a:t>Doba platnosti akreditácie: </a:t>
            </a:r>
            <a:r>
              <a:rPr lang="sk-SK" b="1" dirty="0"/>
              <a:t>do 31. decembra 2023</a:t>
            </a:r>
            <a:r>
              <a:rPr lang="sk-SK" dirty="0"/>
              <a:t/>
            </a:r>
            <a:br>
              <a:rPr lang="sk-SK" dirty="0"/>
            </a:br>
            <a:r>
              <a:rPr lang="sk-SK" dirty="0"/>
              <a:t>Cieľová skupina pre vyučovací predmet: katolícke </a:t>
            </a:r>
            <a:r>
              <a:rPr lang="sk-SK" b="1" dirty="0"/>
              <a:t>náboženstvo/ náboženská výchova, etická výchova, biológia</a:t>
            </a:r>
            <a:endParaRPr lang="sk-SK" dirty="0"/>
          </a:p>
          <a:p>
            <a:pPr fontAlgn="base"/>
            <a:r>
              <a:rPr lang="sk-SK" dirty="0"/>
              <a:t>učiteľ pre primárne vzdelávanie (učiteľ prvého stupňa základnej školy);</a:t>
            </a:r>
          </a:p>
          <a:p>
            <a:pPr fontAlgn="base"/>
            <a:r>
              <a:rPr lang="sk-SK" dirty="0"/>
              <a:t>učiteľ pre nižšie stredné vzdelanie (učiteľ druhého stupňa základnej školy);</a:t>
            </a:r>
          </a:p>
          <a:p>
            <a:pPr fontAlgn="base"/>
            <a:r>
              <a:rPr lang="sk-SK" dirty="0"/>
              <a:t>učiteľ pre nižšie stredné odborné vzdelanie, stredné odborné vzdelanie, úplné stredné všeobecné vzdelávanie, úplné stredné odborné vzdelávanie a učiteľ pre vyššie odborné vzdelávanie (učiteľ strednej školy);</a:t>
            </a:r>
          </a:p>
          <a:p>
            <a:pPr fontAlgn="base"/>
            <a:r>
              <a:rPr lang="sk-SK" dirty="0"/>
              <a:t>učiteľ pre kontinuálne vzdelávanie.</a:t>
            </a:r>
          </a:p>
          <a:p>
            <a:pPr fontAlgn="base"/>
            <a:r>
              <a:rPr lang="sk-SK" dirty="0"/>
              <a:t>Účastnícky poplatok za vzdelávanie je </a:t>
            </a:r>
            <a:r>
              <a:rPr lang="sk-SK" b="1" dirty="0"/>
              <a:t>maximálne 90 €</a:t>
            </a:r>
            <a:r>
              <a:rPr lang="sk-SK" dirty="0"/>
              <a:t>. V cene poplatku je zahrnuté samotné lektorovanie vzdelávania a metodické materiály.  </a:t>
            </a:r>
            <a:br>
              <a:rPr lang="sk-SK" dirty="0"/>
            </a:br>
            <a:r>
              <a:rPr lang="sk-SK" dirty="0"/>
              <a:t>Minimálny počet účastníkov na otvorenie vzdelávanie je</a:t>
            </a:r>
            <a:r>
              <a:rPr lang="sk-SK" b="1" dirty="0"/>
              <a:t> 20</a:t>
            </a:r>
            <a:r>
              <a:rPr lang="sk-SK" dirty="0"/>
              <a:t>. Spôsob prihlasovania cez záväznú prihlášku nižšie + </a:t>
            </a:r>
            <a:r>
              <a:rPr lang="sk-SK" b="1" dirty="0"/>
              <a:t>písomná prihláška</a:t>
            </a:r>
            <a:r>
              <a:rPr lang="sk-SK" dirty="0"/>
              <a:t> podpísaná riaditeľom školy musí byť odoslaná na adresu KPKC, n</a:t>
            </a:r>
            <a:r>
              <a:rPr lang="sk-SK" dirty="0" smtClean="0"/>
              <a:t>. o</a:t>
            </a:r>
            <a:r>
              <a:rPr lang="sk-SK" dirty="0"/>
              <a:t>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7984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C00000"/>
                </a:solidFill>
              </a:rPr>
              <a:t>Rok sv. </a:t>
            </a:r>
            <a:r>
              <a:rPr lang="sk-SK" dirty="0" err="1" smtClean="0">
                <a:solidFill>
                  <a:srgbClr val="C00000"/>
                </a:solidFill>
              </a:rPr>
              <a:t>Bernadetty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344058" y="2103120"/>
            <a:ext cx="9781142" cy="4176494"/>
          </a:xfrm>
        </p:spPr>
        <p:txBody>
          <a:bodyPr/>
          <a:lstStyle/>
          <a:p>
            <a:pPr marL="0" indent="0">
              <a:buNone/>
            </a:pPr>
            <a:r>
              <a:rPr lang="sk-SK" dirty="0" smtClean="0"/>
              <a:t>Z muzikálu o </a:t>
            </a:r>
            <a:r>
              <a:rPr lang="sk-SK" dirty="0" err="1" smtClean="0"/>
              <a:t>Bernadette</a:t>
            </a:r>
            <a:r>
              <a:rPr lang="sk-SK" dirty="0"/>
              <a:t>: </a:t>
            </a:r>
            <a:r>
              <a:rPr lang="sk-SK" dirty="0">
                <a:hlinkClick r:id="rId2"/>
              </a:rPr>
              <a:t>https://eglise.catholique.fr/actualites/474069-2019-lannee-bernadette</a:t>
            </a:r>
            <a:r>
              <a:rPr lang="sk-SK" dirty="0" smtClean="0">
                <a:hlinkClick r:id="rId2"/>
              </a:rPr>
              <a:t>/</a:t>
            </a:r>
            <a:r>
              <a:rPr lang="sk-SK" dirty="0" smtClean="0"/>
              <a:t> 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 smtClean="0">
                <a:hlinkClick r:id="rId3" action="ppaction://hlinkfile"/>
              </a:rPr>
              <a:t>Text piesne</a:t>
            </a: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 algn="ctr">
              <a:buNone/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16" y="2825212"/>
            <a:ext cx="5046184" cy="293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6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24429" y="1773716"/>
            <a:ext cx="5201798" cy="4164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3600" b="1" dirty="0" smtClean="0">
                <a:solidFill>
                  <a:schemeClr val="accent6">
                    <a:lumMod val="75000"/>
                  </a:schemeClr>
                </a:solidFill>
              </a:rPr>
              <a:t>21. marec  - Svetový deň </a:t>
            </a:r>
            <a:r>
              <a:rPr lang="sk-SK" sz="3600" b="1" dirty="0" err="1" smtClean="0">
                <a:solidFill>
                  <a:schemeClr val="accent6">
                    <a:lumMod val="75000"/>
                  </a:schemeClr>
                </a:solidFill>
              </a:rPr>
              <a:t>Downovho</a:t>
            </a:r>
            <a:r>
              <a:rPr lang="sk-SK" sz="3600" b="1" dirty="0" smtClean="0">
                <a:solidFill>
                  <a:schemeClr val="accent6">
                    <a:lumMod val="75000"/>
                  </a:schemeClr>
                </a:solidFill>
              </a:rPr>
              <a:t> syndrómu</a:t>
            </a:r>
          </a:p>
          <a:p>
            <a:pPr marL="0" indent="0">
              <a:buNone/>
            </a:pPr>
            <a:r>
              <a:rPr lang="sk-SK" sz="3600" b="1" dirty="0" smtClean="0">
                <a:solidFill>
                  <a:schemeClr val="accent5">
                    <a:lumMod val="75000"/>
                  </a:schemeClr>
                </a:solidFill>
              </a:rPr>
              <a:t>- podporiť týchto ľudí môžeme obutím ponožiek rôznych farieb.</a:t>
            </a:r>
            <a:endParaRPr lang="sk-SK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Zástupný objekt pre obsah 2"/>
          <p:cNvSpPr txBox="1">
            <a:spLocks/>
          </p:cNvSpPr>
          <p:nvPr/>
        </p:nvSpPr>
        <p:spPr>
          <a:xfrm>
            <a:off x="3576810" y="2686280"/>
            <a:ext cx="5201798" cy="3361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aramond" pitchFamily="18" charset="0"/>
              <a:buNone/>
            </a:pPr>
            <a:endParaRPr lang="sk-SK" sz="3600" b="1" dirty="0">
              <a:solidFill>
                <a:srgbClr val="FF0000"/>
              </a:solidFill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884" y="242371"/>
            <a:ext cx="4308826" cy="6389783"/>
          </a:xfrm>
          <a:prstGeom prst="rect">
            <a:avLst/>
          </a:prstGeom>
        </p:spPr>
      </p:pic>
      <p:sp>
        <p:nvSpPr>
          <p:cNvPr id="8" name="Zástupný objekt pre obsah 2"/>
          <p:cNvSpPr txBox="1">
            <a:spLocks/>
          </p:cNvSpPr>
          <p:nvPr/>
        </p:nvSpPr>
        <p:spPr>
          <a:xfrm>
            <a:off x="1219200" y="769346"/>
            <a:ext cx="5201798" cy="848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Garamond" pitchFamily="18" charset="0"/>
              <a:buNone/>
            </a:pPr>
            <a:r>
              <a:rPr lang="sk-SK" sz="3600" b="1" dirty="0" smtClean="0">
                <a:solidFill>
                  <a:srgbClr val="FF0000"/>
                </a:solidFill>
              </a:rPr>
              <a:t>PONOŽKOVÁ VÝZVA</a:t>
            </a:r>
            <a:endParaRPr lang="sk-SK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15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930" y="230570"/>
            <a:ext cx="3956258" cy="6401584"/>
          </a:xfrm>
        </p:spPr>
      </p:pic>
      <p:sp>
        <p:nvSpPr>
          <p:cNvPr id="5" name="Zástupný objekt pre obsah 2"/>
          <p:cNvSpPr txBox="1">
            <a:spLocks/>
          </p:cNvSpPr>
          <p:nvPr/>
        </p:nvSpPr>
        <p:spPr>
          <a:xfrm>
            <a:off x="1066800" y="594911"/>
            <a:ext cx="6116198" cy="5794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b="1" dirty="0" smtClean="0"/>
              <a:t>Stretol </a:t>
            </a:r>
            <a:r>
              <a:rPr lang="sk-SK" sz="2000" b="1" dirty="0"/>
              <a:t>si sa už so skratkami ako </a:t>
            </a:r>
            <a:r>
              <a:rPr lang="sk-SK" sz="2000" b="1" dirty="0" err="1"/>
              <a:t>hoax</a:t>
            </a:r>
            <a:r>
              <a:rPr lang="sk-SK" sz="2000" b="1" dirty="0"/>
              <a:t>, spam, hate </a:t>
            </a:r>
            <a:r>
              <a:rPr lang="sk-SK" sz="2000" b="1" dirty="0" err="1"/>
              <a:t>speech</a:t>
            </a:r>
            <a:r>
              <a:rPr lang="sk-SK" sz="2000" b="1" dirty="0"/>
              <a:t>, </a:t>
            </a:r>
            <a:r>
              <a:rPr lang="sk-SK" sz="2000" b="1" dirty="0" err="1"/>
              <a:t>flame</a:t>
            </a:r>
            <a:r>
              <a:rPr lang="sk-SK" sz="2000" b="1" dirty="0"/>
              <a:t> </a:t>
            </a:r>
            <a:r>
              <a:rPr lang="sk-SK" sz="2000" b="1" dirty="0" err="1"/>
              <a:t>wars</a:t>
            </a:r>
            <a:r>
              <a:rPr lang="sk-SK" sz="2000" b="1" dirty="0"/>
              <a:t> a pod.? </a:t>
            </a:r>
            <a:endParaRPr lang="sk-SK" sz="2000" b="1" dirty="0" smtClean="0"/>
          </a:p>
          <a:p>
            <a:r>
              <a:rPr lang="sk-SK" sz="2000" b="1" dirty="0" smtClean="0"/>
              <a:t>Hľadáš</a:t>
            </a:r>
            <a:r>
              <a:rPr lang="sk-SK" sz="2000" b="1" dirty="0"/>
              <a:t>, čo sa za nimi skrýva?</a:t>
            </a:r>
            <a:endParaRPr lang="sk-SK" sz="2000" dirty="0"/>
          </a:p>
          <a:p>
            <a:r>
              <a:rPr lang="sk-SK" sz="2000" b="1" dirty="0"/>
              <a:t>Vieš, čo majú spoločné kritické myslenie a kritika?</a:t>
            </a:r>
            <a:endParaRPr lang="sk-SK" sz="2000" dirty="0"/>
          </a:p>
          <a:p>
            <a:r>
              <a:rPr lang="sk-SK" sz="2000" b="1" dirty="0"/>
              <a:t>Používajú Tvoje deti na </a:t>
            </a:r>
            <a:r>
              <a:rPr lang="sk-SK" sz="2000" b="1" dirty="0" err="1"/>
              <a:t>stretku</a:t>
            </a:r>
            <a:r>
              <a:rPr lang="sk-SK" sz="2000" b="1" dirty="0"/>
              <a:t> pojmy, ktorým už nerozumieš?</a:t>
            </a:r>
            <a:endParaRPr lang="sk-SK" sz="2000" dirty="0"/>
          </a:p>
          <a:p>
            <a:r>
              <a:rPr lang="sk-SK" sz="2000" b="1" dirty="0"/>
              <a:t>Rozmýšľaš nad tým, ako sprevádzať svoje deti “radostnou cestou” v spleti návalu informácií zo všetkých strán?</a:t>
            </a:r>
            <a:endParaRPr lang="sk-SK" sz="2000" dirty="0"/>
          </a:p>
          <a:p>
            <a:r>
              <a:rPr lang="sk-SK" sz="2000" b="1" dirty="0"/>
              <a:t>Hľadáš spôsob, ako sa zdravo “skamarátiť” </a:t>
            </a:r>
            <a:r>
              <a:rPr lang="sk-SK" sz="2000" b="1" dirty="0"/>
              <a:t> </a:t>
            </a:r>
            <a:r>
              <a:rPr lang="sk-SK" sz="2000" b="1" dirty="0" smtClean="0"/>
              <a:t>                        s </a:t>
            </a:r>
            <a:r>
              <a:rPr lang="sk-SK" sz="2000" b="1" dirty="0"/>
              <a:t>médiami?</a:t>
            </a:r>
            <a:endParaRPr lang="sk-SK" sz="2000" dirty="0"/>
          </a:p>
          <a:p>
            <a:pPr marL="0" indent="0">
              <a:buNone/>
            </a:pPr>
            <a:r>
              <a:rPr lang="sk-SK" sz="2000" dirty="0"/>
              <a:t>Ak si na tieto otázky odpovedal áno </a:t>
            </a:r>
            <a:r>
              <a:rPr lang="sk-SK" sz="2000" dirty="0" smtClean="0"/>
              <a:t>/ nie ;), </a:t>
            </a:r>
            <a:r>
              <a:rPr lang="sk-SK" sz="2000" dirty="0"/>
              <a:t>pozývame Ťa na jedinečný </a:t>
            </a:r>
            <a:r>
              <a:rPr lang="sk-SK" sz="2000" b="1" dirty="0"/>
              <a:t>Tréning kritického myslenia</a:t>
            </a:r>
            <a:r>
              <a:rPr lang="sk-SK" sz="2000" dirty="0"/>
              <a:t>, ktorý povedú skúsení </a:t>
            </a:r>
            <a:r>
              <a:rPr lang="sk-SK" sz="2000" dirty="0" err="1"/>
              <a:t>eRkári</a:t>
            </a:r>
            <a:r>
              <a:rPr lang="sk-SK" sz="2000" dirty="0"/>
              <a:t> i odborníci mimo </a:t>
            </a:r>
            <a:r>
              <a:rPr lang="sk-SK" sz="2000" dirty="0" err="1" smtClean="0"/>
              <a:t>eRka</a:t>
            </a:r>
            <a:r>
              <a:rPr lang="sk-SK" sz="2000" dirty="0" smtClean="0"/>
              <a:t>.</a:t>
            </a:r>
            <a:endParaRPr lang="sk-SK" sz="2000" dirty="0"/>
          </a:p>
          <a:p>
            <a:endParaRPr lang="sk-SK" sz="4400" b="1" i="1" dirty="0"/>
          </a:p>
        </p:txBody>
      </p:sp>
    </p:spTree>
    <p:extLst>
      <p:ext uri="{BB962C8B-B14F-4D97-AF65-F5344CB8AC3E}">
        <p14:creationId xmlns:p14="http://schemas.microsoft.com/office/powerpoint/2010/main" val="2071318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rgbClr val="7030A0"/>
                </a:solidFill>
              </a:rPr>
              <a:t>ĎAKUJEM ZA POZORNOSŤ!</a:t>
            </a:r>
            <a:endParaRPr lang="sk-SK" dirty="0">
              <a:solidFill>
                <a:srgbClr val="7030A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78364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Zmena v KPKC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nové metodičky na štvrtinové úväzky: </a:t>
            </a:r>
          </a:p>
          <a:p>
            <a:pPr marL="0" indent="0" fontAlgn="base">
              <a:buNone/>
            </a:pPr>
            <a:r>
              <a:rPr lang="sk-SK" b="1" dirty="0"/>
              <a:t>Mgr. Mária </a:t>
            </a:r>
            <a:r>
              <a:rPr lang="sk-SK" b="1" dirty="0" err="1" smtClean="0"/>
              <a:t>Rerková</a:t>
            </a:r>
            <a:endParaRPr lang="sk-SK" b="1" dirty="0" smtClean="0"/>
          </a:p>
          <a:p>
            <a:pPr marL="0" indent="0" fontAlgn="base">
              <a:buNone/>
            </a:pPr>
            <a:r>
              <a:rPr lang="sk-SK" dirty="0" smtClean="0"/>
              <a:t>tel</a:t>
            </a:r>
            <a:r>
              <a:rPr lang="sk-SK" dirty="0"/>
              <a:t>.: +421 911 812 017</a:t>
            </a:r>
            <a:br>
              <a:rPr lang="sk-SK" dirty="0"/>
            </a:br>
            <a:r>
              <a:rPr lang="sk-SK" dirty="0"/>
              <a:t>e-mail: </a:t>
            </a:r>
            <a:r>
              <a:rPr lang="sk-SK" dirty="0">
                <a:hlinkClick r:id="rId2"/>
              </a:rPr>
              <a:t>maria.rerkova@kpkc.sk</a:t>
            </a:r>
            <a:endParaRPr lang="sk-SK" dirty="0"/>
          </a:p>
          <a:p>
            <a:pPr marL="0" indent="0" fontAlgn="base">
              <a:buNone/>
            </a:pPr>
            <a:r>
              <a:rPr lang="sk-SK" b="1" dirty="0"/>
              <a:t>Mgr. Zuzana </a:t>
            </a:r>
            <a:r>
              <a:rPr lang="sk-SK" b="1" dirty="0" err="1" smtClean="0"/>
              <a:t>Floreková</a:t>
            </a:r>
            <a:r>
              <a:rPr lang="sk-SK" b="1" dirty="0"/>
              <a:t/>
            </a:r>
            <a:br>
              <a:rPr lang="sk-SK" b="1" dirty="0"/>
            </a:br>
            <a:r>
              <a:rPr lang="sk-SK" dirty="0"/>
              <a:t>tel.: +421 911 812 014</a:t>
            </a:r>
            <a:br>
              <a:rPr lang="sk-SK" dirty="0"/>
            </a:br>
            <a:r>
              <a:rPr lang="sk-SK" dirty="0"/>
              <a:t>e-mail: </a:t>
            </a:r>
            <a:r>
              <a:rPr lang="sk-SK" dirty="0">
                <a:hlinkClick r:id="rId2"/>
              </a:rPr>
              <a:t>metodik@kpkc.sk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7830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0070C0"/>
                </a:solidFill>
              </a:rPr>
              <a:t>VÍKEND S BOŽÍM SLOVOM 2019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fontAlgn="base">
              <a:buNone/>
            </a:pPr>
            <a:r>
              <a:rPr lang="sk-SK" sz="2000" i="1" dirty="0" smtClean="0"/>
              <a:t>„</a:t>
            </a:r>
            <a:r>
              <a:rPr lang="sk-SK" sz="2000" i="1" dirty="0"/>
              <a:t>Biblia má v našom každodennom živote zaujať to isté miesto ako mobil</a:t>
            </a:r>
            <a:r>
              <a:rPr lang="sk-SK" sz="2000" i="1" dirty="0" smtClean="0"/>
              <a:t>...“ </a:t>
            </a:r>
          </a:p>
          <a:p>
            <a:pPr marL="0" indent="0" algn="r" fontAlgn="base">
              <a:buNone/>
            </a:pPr>
            <a:r>
              <a:rPr lang="sk-SK" dirty="0" smtClean="0"/>
              <a:t>(pápež František)</a:t>
            </a:r>
            <a:endParaRPr lang="sk-SK" dirty="0"/>
          </a:p>
          <a:p>
            <a:pPr fontAlgn="base"/>
            <a:r>
              <a:rPr lang="sk-SK" sz="2000" dirty="0" smtClean="0"/>
              <a:t>projekt nadväzuje </a:t>
            </a:r>
            <a:r>
              <a:rPr lang="sk-SK" sz="2000" dirty="0"/>
              <a:t>na </a:t>
            </a:r>
            <a:r>
              <a:rPr lang="sk-SK" sz="2000" dirty="0" smtClean="0"/>
              <a:t>Noc </a:t>
            </a:r>
            <a:r>
              <a:rPr lang="sk-SK" sz="2000" dirty="0"/>
              <a:t>čítania </a:t>
            </a:r>
            <a:r>
              <a:rPr lang="sk-SK" sz="2000" dirty="0" smtClean="0"/>
              <a:t>Biblie;</a:t>
            </a:r>
            <a:endParaRPr lang="sk-SK" sz="2000" dirty="0"/>
          </a:p>
          <a:p>
            <a:pPr fontAlgn="base"/>
            <a:r>
              <a:rPr lang="sk-SK" sz="2000" dirty="0" smtClean="0"/>
              <a:t>začne sa NOCOU </a:t>
            </a:r>
            <a:r>
              <a:rPr lang="sk-SK" sz="2000" dirty="0"/>
              <a:t>ČÍTANIA BIBLIE v piatok 3. mája </a:t>
            </a:r>
            <a:r>
              <a:rPr lang="sk-SK" sz="2000" dirty="0" smtClean="0"/>
              <a:t>2019 a bude pokračovať </a:t>
            </a:r>
            <a:r>
              <a:rPr lang="sk-SK" sz="2000" dirty="0"/>
              <a:t>v sobotu filmovým predstavením, </a:t>
            </a:r>
            <a:r>
              <a:rPr lang="sk-SK" sz="2000" dirty="0" err="1"/>
              <a:t>bibliodrámou</a:t>
            </a:r>
            <a:r>
              <a:rPr lang="sk-SK" sz="2000" dirty="0"/>
              <a:t>, pozvaním si niektorého biblistu ako </a:t>
            </a:r>
            <a:r>
              <a:rPr lang="sk-SK" sz="2000" dirty="0" smtClean="0"/>
              <a:t>hosťa...;</a:t>
            </a:r>
          </a:p>
          <a:p>
            <a:pPr fontAlgn="base"/>
            <a:r>
              <a:rPr lang="sk-SK" sz="2000" dirty="0" smtClean="0"/>
              <a:t>zavŕšením bude </a:t>
            </a:r>
            <a:r>
              <a:rPr lang="sk-SK" sz="2000" dirty="0"/>
              <a:t>POPOLUDNIE S EVANJELISTOM LUKÁŠOM počas Tretej veľkonočnej nedele 5. mája </a:t>
            </a:r>
            <a:r>
              <a:rPr lang="sk-SK" sz="2000" dirty="0" smtClean="0"/>
              <a:t>2019;</a:t>
            </a:r>
          </a:p>
          <a:p>
            <a:pPr fontAlgn="base"/>
            <a:r>
              <a:rPr lang="sk-SK" sz="2000" dirty="0" smtClean="0"/>
              <a:t>motto </a:t>
            </a:r>
            <a:r>
              <a:rPr lang="sk-SK" sz="2000" dirty="0"/>
              <a:t>tohtoročného projektu je príbeh z </a:t>
            </a:r>
            <a:r>
              <a:rPr lang="sk-SK" sz="2000" dirty="0" err="1"/>
              <a:t>Lk</a:t>
            </a:r>
            <a:r>
              <a:rPr lang="sk-SK" sz="2000" dirty="0"/>
              <a:t> 19, obrátenie mýtnika </a:t>
            </a:r>
            <a:r>
              <a:rPr lang="sk-SK" sz="2000" dirty="0" err="1"/>
              <a:t>Zacheja</a:t>
            </a:r>
            <a:r>
              <a:rPr lang="sk-SK" sz="2000" dirty="0"/>
              <a:t>:</a:t>
            </a:r>
          </a:p>
          <a:p>
            <a:pPr marL="0" indent="0" algn="r" fontAlgn="base">
              <a:buNone/>
            </a:pPr>
            <a:r>
              <a:rPr lang="sk-SK" sz="2000" dirty="0"/>
              <a:t>„PÁN CHCE ZOSTAŤ V TVOJOM </a:t>
            </a:r>
            <a:r>
              <a:rPr lang="sk-SK" sz="2000" dirty="0" smtClean="0"/>
              <a:t>DOME“</a:t>
            </a:r>
            <a:endParaRPr lang="sk-SK" sz="200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0911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Termíny BO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066800" y="1783830"/>
            <a:ext cx="10058400" cy="449105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sk-SK" sz="4500" b="1" dirty="0" smtClean="0"/>
          </a:p>
          <a:p>
            <a:pPr marL="0" indent="0">
              <a:buNone/>
            </a:pPr>
            <a:r>
              <a:rPr lang="sk-SK" sz="7200" b="1" dirty="0" err="1" smtClean="0">
                <a:solidFill>
                  <a:srgbClr val="0070C0"/>
                </a:solidFill>
              </a:rPr>
              <a:t>Dekanátne</a:t>
            </a:r>
            <a:r>
              <a:rPr lang="sk-SK" sz="7200" b="1" dirty="0" smtClean="0">
                <a:solidFill>
                  <a:srgbClr val="0070C0"/>
                </a:solidFill>
              </a:rPr>
              <a:t> </a:t>
            </a:r>
            <a:r>
              <a:rPr lang="sk-SK" sz="7200" b="1" dirty="0">
                <a:solidFill>
                  <a:srgbClr val="0070C0"/>
                </a:solidFill>
              </a:rPr>
              <a:t>(okresné) kolá</a:t>
            </a:r>
            <a:r>
              <a:rPr lang="sk-SK" sz="7200" dirty="0">
                <a:solidFill>
                  <a:srgbClr val="0070C0"/>
                </a:solidFill>
              </a:rPr>
              <a:t>:</a:t>
            </a:r>
          </a:p>
          <a:p>
            <a:r>
              <a:rPr lang="sk-SK" sz="7200" dirty="0"/>
              <a:t>ZŠ </a:t>
            </a:r>
            <a:r>
              <a:rPr lang="sk-SK" sz="7200" dirty="0" smtClean="0"/>
              <a:t>– v stredu </a:t>
            </a:r>
            <a:r>
              <a:rPr lang="sk-SK" sz="7200" dirty="0"/>
              <a:t>20. marca 2019</a:t>
            </a:r>
          </a:p>
          <a:p>
            <a:r>
              <a:rPr lang="sk-SK" sz="7200" dirty="0"/>
              <a:t>SŠ </a:t>
            </a:r>
            <a:r>
              <a:rPr lang="sk-SK" sz="7200" dirty="0" smtClean="0"/>
              <a:t>– vo štvrtok </a:t>
            </a:r>
            <a:r>
              <a:rPr lang="sk-SK" sz="7200" dirty="0"/>
              <a:t>21. marca 2019</a:t>
            </a:r>
          </a:p>
          <a:p>
            <a:pPr marL="0" indent="0">
              <a:buNone/>
            </a:pPr>
            <a:r>
              <a:rPr lang="sk-SK" sz="7200" b="1" dirty="0" smtClean="0">
                <a:solidFill>
                  <a:srgbClr val="FF0000"/>
                </a:solidFill>
              </a:rPr>
              <a:t>POZOR!</a:t>
            </a:r>
            <a:r>
              <a:rPr lang="sk-SK" sz="7200" dirty="0">
                <a:solidFill>
                  <a:srgbClr val="FF0000"/>
                </a:solidFill>
              </a:rPr>
              <a:t> </a:t>
            </a:r>
            <a:r>
              <a:rPr lang="sk-SK" sz="7200" b="1" dirty="0">
                <a:solidFill>
                  <a:srgbClr val="FF0000"/>
                </a:solidFill>
              </a:rPr>
              <a:t>V dekanátnom kole v Banskobystrickej diecéze nebude scénka.</a:t>
            </a:r>
            <a:endParaRPr lang="sk-SK" sz="7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k-SK" sz="7200" dirty="0"/>
              <a:t>V prípade, že organizátor nedodrží stanovené záväzné termíny konania dekanátnych kôl, môže byť z postupu do diecézneho kola diskvalifikovaný.</a:t>
            </a:r>
          </a:p>
          <a:p>
            <a:endParaRPr lang="sk-SK" sz="6200" dirty="0"/>
          </a:p>
          <a:p>
            <a:pPr marL="0" indent="0">
              <a:buNone/>
            </a:pPr>
            <a:r>
              <a:rPr lang="sk-SK" sz="8000" b="1" dirty="0">
                <a:solidFill>
                  <a:schemeClr val="accent1">
                    <a:lumMod val="75000"/>
                  </a:schemeClr>
                </a:solidFill>
              </a:rPr>
              <a:t>Diecézne (krajské) kolá:</a:t>
            </a:r>
            <a:endParaRPr lang="sk-SK" sz="8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k-SK" sz="8000" dirty="0"/>
              <a:t>ZŠ - v utorok 9. apríla 2019 v Badíne</a:t>
            </a:r>
          </a:p>
          <a:p>
            <a:r>
              <a:rPr lang="sk-SK" sz="8000" dirty="0"/>
              <a:t>SŠ - v stredu 10. apríla 2019 v Badíne </a:t>
            </a:r>
          </a:p>
          <a:p>
            <a:pPr marL="0" indent="0">
              <a:buNone/>
            </a:pPr>
            <a:r>
              <a:rPr lang="sk-SK" sz="7200" dirty="0"/>
              <a:t>V diecéznom kole je súčasťou hranie scénky z jednej zo študovaných kníh. </a:t>
            </a:r>
            <a:endParaRPr lang="sk-SK" sz="7200" dirty="0" smtClean="0"/>
          </a:p>
          <a:p>
            <a:pPr marL="0" indent="0">
              <a:buNone/>
            </a:pPr>
            <a:r>
              <a:rPr lang="sk-SK" sz="7200" dirty="0" smtClean="0"/>
              <a:t>Scénku </a:t>
            </a:r>
            <a:r>
              <a:rPr lang="sk-SK" sz="7200" dirty="0"/>
              <a:t>si družstvo pripravuje vopred podľa rovnakých </a:t>
            </a:r>
            <a:r>
              <a:rPr lang="sk-SK" sz="7200" dirty="0" smtClean="0"/>
              <a:t>kritérií, zaslaných e-mailom na adresy zodpovedných osôb.</a:t>
            </a:r>
            <a:endParaRPr lang="sk-SK" sz="7200" dirty="0"/>
          </a:p>
          <a:p>
            <a:pPr marL="0" indent="0">
              <a:buNone/>
            </a:pPr>
            <a:endParaRPr lang="sk-SK" sz="2900" dirty="0" smtClean="0"/>
          </a:p>
          <a:p>
            <a:pPr marL="0" indent="0">
              <a:buNone/>
            </a:pPr>
            <a:endParaRPr lang="sk-SK" sz="2900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r>
              <a:rPr lang="sk-SK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1364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b="1" dirty="0"/>
              <a:t>Celoslovenské kolo </a:t>
            </a:r>
            <a:r>
              <a:rPr lang="sk-SK" sz="3600" b="1" dirty="0" smtClean="0"/>
              <a:t>BO v </a:t>
            </a:r>
            <a:r>
              <a:rPr lang="sk-SK" sz="3600" b="1" dirty="0"/>
              <a:t>Žilinskej diecéze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2800" dirty="0" smtClean="0"/>
              <a:t>Termín: </a:t>
            </a:r>
            <a:r>
              <a:rPr lang="sk-SK" sz="2800" b="1" dirty="0" smtClean="0"/>
              <a:t>15. – 16. máj 2019 </a:t>
            </a:r>
          </a:p>
          <a:p>
            <a:pPr marL="0" indent="0">
              <a:buNone/>
            </a:pPr>
            <a:r>
              <a:rPr lang="sk-SK" sz="2800" dirty="0" smtClean="0"/>
              <a:t>Miesto: Rodinka </a:t>
            </a:r>
            <a:r>
              <a:rPr lang="sk-SK" sz="2800" dirty="0" err="1" smtClean="0"/>
              <a:t>Resort</a:t>
            </a:r>
            <a:r>
              <a:rPr lang="sk-SK" sz="2800" dirty="0" smtClean="0"/>
              <a:t>, </a:t>
            </a:r>
            <a:r>
              <a:rPr lang="sk-SK" sz="2800" dirty="0" err="1" smtClean="0"/>
              <a:t>Laliky</a:t>
            </a:r>
            <a:r>
              <a:rPr lang="sk-SK" sz="2800" dirty="0" smtClean="0"/>
              <a:t>-Rieky 1826, Oščadnica</a:t>
            </a:r>
          </a:p>
          <a:p>
            <a:pPr marL="0" indent="0" algn="just">
              <a:buNone/>
            </a:pPr>
            <a:r>
              <a:rPr lang="sk-SK" sz="2800" dirty="0" smtClean="0">
                <a:hlinkClick r:id="rId2"/>
              </a:rPr>
              <a:t>www.kamilka.sk</a:t>
            </a:r>
            <a:r>
              <a:rPr lang="sk-SK" sz="2800" dirty="0" smtClean="0"/>
              <a:t> 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227801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b="1" dirty="0" smtClean="0"/>
              <a:t>Knihy BO na budúci šk. rok</a:t>
            </a:r>
            <a:endParaRPr lang="sk-SK" sz="6000" b="1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4400" i="1" dirty="0" smtClean="0"/>
              <a:t> Genezis </a:t>
            </a:r>
            <a:r>
              <a:rPr lang="sk-SK" sz="4400" i="1" dirty="0"/>
              <a:t>(1</a:t>
            </a:r>
            <a:r>
              <a:rPr lang="sk-SK" sz="4400" i="1" dirty="0" smtClean="0"/>
              <a:t>. -  24</a:t>
            </a:r>
            <a:r>
              <a:rPr lang="sk-SK" sz="4400" i="1" dirty="0"/>
              <a:t>. kapitola</a:t>
            </a:r>
            <a:r>
              <a:rPr lang="sk-SK" sz="4400" i="1" dirty="0" smtClean="0"/>
              <a:t>); </a:t>
            </a:r>
          </a:p>
          <a:p>
            <a:r>
              <a:rPr lang="sk-SK" sz="4400" i="1" dirty="0" smtClean="0"/>
              <a:t> Jonáš;</a:t>
            </a:r>
          </a:p>
          <a:p>
            <a:r>
              <a:rPr lang="sk-SK" sz="4400" i="1" dirty="0" smtClean="0"/>
              <a:t> Evanjelium </a:t>
            </a:r>
            <a:r>
              <a:rPr lang="sk-SK" sz="4400" i="1" dirty="0"/>
              <a:t>podľa </a:t>
            </a:r>
            <a:r>
              <a:rPr lang="sk-SK" sz="4400" i="1" dirty="0" smtClean="0"/>
              <a:t>Jána.</a:t>
            </a:r>
          </a:p>
          <a:p>
            <a:pPr marL="0" indent="0">
              <a:buNone/>
            </a:pPr>
            <a:r>
              <a:rPr lang="sk-SK" sz="4400" i="1" dirty="0"/>
              <a:t/>
            </a:r>
            <a:br>
              <a:rPr lang="sk-SK" sz="4400" i="1" dirty="0"/>
            </a:br>
            <a:r>
              <a:rPr lang="sk-SK" sz="4400" dirty="0"/>
              <a:t>Nosná </a:t>
            </a:r>
            <a:r>
              <a:rPr lang="sk-SK" sz="4400" dirty="0" smtClean="0"/>
              <a:t>téma: </a:t>
            </a:r>
            <a:r>
              <a:rPr lang="sk-SK" sz="4400" b="1" i="1" dirty="0"/>
              <a:t>Z tmy do svetla</a:t>
            </a:r>
          </a:p>
        </p:txBody>
      </p:sp>
    </p:spTree>
    <p:extLst>
      <p:ext uri="{BB962C8B-B14F-4D97-AF65-F5344CB8AC3E}">
        <p14:creationId xmlns:p14="http://schemas.microsoft.com/office/powerpoint/2010/main" val="37285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Kontinuálne vzdelávania KPKC</a:t>
            </a:r>
            <a:endParaRPr lang="sk-SK" dirty="0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31" y="1873769"/>
            <a:ext cx="11217003" cy="4437089"/>
          </a:xfrm>
        </p:spPr>
      </p:pic>
    </p:spTree>
    <p:extLst>
      <p:ext uri="{BB962C8B-B14F-4D97-AF65-F5344CB8AC3E}">
        <p14:creationId xmlns:p14="http://schemas.microsoft.com/office/powerpoint/2010/main" val="79067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9" y="1109273"/>
            <a:ext cx="11693516" cy="4586990"/>
          </a:xfrm>
        </p:spPr>
      </p:pic>
    </p:spTree>
    <p:extLst>
      <p:ext uri="{BB962C8B-B14F-4D97-AF65-F5344CB8AC3E}">
        <p14:creationId xmlns:p14="http://schemas.microsoft.com/office/powerpoint/2010/main" val="417179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0" y="1319133"/>
            <a:ext cx="11722747" cy="4302177"/>
          </a:xfrm>
        </p:spPr>
      </p:pic>
    </p:spTree>
    <p:extLst>
      <p:ext uri="{BB962C8B-B14F-4D97-AF65-F5344CB8AC3E}">
        <p14:creationId xmlns:p14="http://schemas.microsoft.com/office/powerpoint/2010/main" val="397131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TM03457510[[fn=Mydlo]]</Template>
  <TotalTime>472</TotalTime>
  <Words>267</Words>
  <Application>Microsoft Office PowerPoint</Application>
  <PresentationFormat>Širokouhlá</PresentationFormat>
  <Paragraphs>74</Paragraphs>
  <Slides>15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18" baseType="lpstr">
      <vt:lpstr>Century Gothic</vt:lpstr>
      <vt:lpstr>Garamond</vt:lpstr>
      <vt:lpstr>Savon</vt:lpstr>
      <vt:lpstr>Informácie dkú</vt:lpstr>
      <vt:lpstr>Zmena v KPKC</vt:lpstr>
      <vt:lpstr>VÍKEND S BOŽÍM SLOVOM 2019</vt:lpstr>
      <vt:lpstr>Termíny BO</vt:lpstr>
      <vt:lpstr>Celoslovenské kolo BO v Žilinskej diecéze</vt:lpstr>
      <vt:lpstr>Knihy BO na budúci šk. rok</vt:lpstr>
      <vt:lpstr>Kontinuálne vzdelávania KPKC</vt:lpstr>
      <vt:lpstr>Prezentácia programu PowerPoint</vt:lpstr>
      <vt:lpstr>Prezentácia programu PowerPoint</vt:lpstr>
      <vt:lpstr>Špecifiká prístupu katolíckeho učiteľa v edukácii </vt:lpstr>
      <vt:lpstr>Výchova k manželstvu a rodičovstvu  v procese edukácie </vt:lpstr>
      <vt:lpstr>Rok sv. Bernadetty</vt:lpstr>
      <vt:lpstr>Prezentácia programu PowerPoint</vt:lpstr>
      <vt:lpstr>Prezentácia programu PowerPoint</vt:lpstr>
      <vt:lpstr>ĎAKUJEM ZA POZORNOSŤ!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Informácie dkú</dc:title>
  <dc:creator>krpelanova</dc:creator>
  <cp:lastModifiedBy>krpelanova</cp:lastModifiedBy>
  <cp:revision>13</cp:revision>
  <dcterms:created xsi:type="dcterms:W3CDTF">2019-02-27T13:11:53Z</dcterms:created>
  <dcterms:modified xsi:type="dcterms:W3CDTF">2019-03-04T14:10:15Z</dcterms:modified>
</cp:coreProperties>
</file>