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59" r:id="rId13"/>
    <p:sldId id="265" r:id="rId14"/>
    <p:sldId id="264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592130330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694140634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54657945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057139424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97928502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405274221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56003347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858854165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289870009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137905183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702319286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026948973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100625761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87740703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212008419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110757718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12. 4. 2021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645950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</p:sldLayoutIdLst>
  <p:transition spd="slow">
    <p:wip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7" Type="http://schemas.openxmlformats.org/officeDocument/2006/relationships/image" Target="../media/image35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hyperlink" Target="https://sk.pinterest.com/binekov/sv-jozef-s-je%C5%BEi%C5%A1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7200" b="1" dirty="0" smtClean="0"/>
              <a:t>Svätý Jozef</a:t>
            </a:r>
            <a:endParaRPr lang="sk-SK" sz="7200" b="1" dirty="0"/>
          </a:p>
        </p:txBody>
      </p:sp>
      <p:pic>
        <p:nvPicPr>
          <p:cNvPr id="13" name="Picture 2" descr=" 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590800"/>
            <a:ext cx="224790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Spasiteľovo narodenie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2000" dirty="0" smtClean="0"/>
              <a:t>Jozef sa vydal s Máriou na cestu do Betlehema. </a:t>
            </a:r>
          </a:p>
          <a:p>
            <a:pPr>
              <a:buNone/>
            </a:pPr>
            <a:r>
              <a:rPr lang="sk-SK" sz="2000" dirty="0" smtClean="0"/>
              <a:t>Pozorne sa jej venoval a usiloval sa zmierniť </a:t>
            </a:r>
          </a:p>
          <a:p>
            <a:pPr>
              <a:buNone/>
            </a:pPr>
            <a:r>
              <a:rPr lang="sk-SK" sz="2000" dirty="0" smtClean="0"/>
              <a:t>nepríjemnosti cestovania. Bol chudobný. </a:t>
            </a:r>
          </a:p>
          <a:p>
            <a:pPr>
              <a:buNone/>
            </a:pPr>
            <a:r>
              <a:rPr lang="sk-SK" sz="2000" dirty="0" smtClean="0"/>
              <a:t>Márii našiel príbytok v jaskyni. </a:t>
            </a:r>
          </a:p>
          <a:p>
            <a:pPr>
              <a:buNone/>
            </a:pPr>
            <a:r>
              <a:rPr lang="sk-SK" sz="2000" dirty="0" smtClean="0"/>
              <a:t>Jozef nevedel nájsť miesto v hostinci </a:t>
            </a:r>
          </a:p>
          <a:p>
            <a:pPr>
              <a:buNone/>
            </a:pPr>
            <a:r>
              <a:rPr lang="sk-SK" sz="2000" dirty="0" smtClean="0"/>
              <a:t>vo svojom meste (</a:t>
            </a:r>
            <a:r>
              <a:rPr lang="sk-SK" sz="2000" dirty="0" err="1" smtClean="0"/>
              <a:t>porov</a:t>
            </a:r>
            <a:r>
              <a:rPr lang="sk-SK" sz="2000" dirty="0" smtClean="0"/>
              <a:t>. </a:t>
            </a:r>
            <a:r>
              <a:rPr lang="sk-SK" sz="2000" dirty="0" err="1" smtClean="0"/>
              <a:t>Lk</a:t>
            </a:r>
            <a:r>
              <a:rPr lang="sk-SK" sz="2000" dirty="0" smtClean="0"/>
              <a:t> 2,7). </a:t>
            </a:r>
          </a:p>
          <a:p>
            <a:pPr>
              <a:buNone/>
            </a:pPr>
            <a:r>
              <a:rPr lang="sk-SK" sz="2000" dirty="0" smtClean="0"/>
              <a:t>Ježiš – prišiel do vlastného a vlastní </a:t>
            </a:r>
          </a:p>
          <a:p>
            <a:pPr>
              <a:buNone/>
            </a:pPr>
            <a:r>
              <a:rPr lang="sk-SK" sz="2000" dirty="0" smtClean="0"/>
              <a:t>ho neprijali (</a:t>
            </a:r>
            <a:r>
              <a:rPr lang="sk-SK" sz="2000" dirty="0" err="1" smtClean="0"/>
              <a:t>porov</a:t>
            </a:r>
            <a:r>
              <a:rPr lang="sk-SK" sz="2000" dirty="0" smtClean="0"/>
              <a:t>. </a:t>
            </a:r>
            <a:r>
              <a:rPr lang="sk-SK" sz="2000" dirty="0" err="1" smtClean="0"/>
              <a:t>Jn</a:t>
            </a:r>
            <a:r>
              <a:rPr lang="sk-SK" sz="2000" dirty="0" smtClean="0"/>
              <a:t> 1,11).</a:t>
            </a:r>
            <a:endParaRPr lang="sk-SK" sz="2000" dirty="0"/>
          </a:p>
        </p:txBody>
      </p:sp>
      <p:pic>
        <p:nvPicPr>
          <p:cNvPr id="5" name="Obrázok 4" descr="JOSEPH AND JESU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79017" y="3352800"/>
            <a:ext cx="1814195" cy="18141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ok 5" descr="Kathy Lawrence: Jospeh and Baby Jesu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1" y="269134"/>
            <a:ext cx="685800" cy="8532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Utrpenie a radosť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2000" dirty="0" smtClean="0"/>
              <a:t>Jozefovo otcovstvo si vyžadovalo jeho morálne </a:t>
            </a:r>
          </a:p>
          <a:p>
            <a:pPr>
              <a:buNone/>
            </a:pPr>
            <a:r>
              <a:rPr lang="sk-SK" sz="2000" dirty="0" smtClean="0"/>
              <a:t>utrpenie. Potom prichádza radosť, </a:t>
            </a:r>
          </a:p>
          <a:p>
            <a:pPr>
              <a:buNone/>
            </a:pPr>
            <a:r>
              <a:rPr lang="sk-SK" sz="2000" dirty="0" smtClean="0"/>
              <a:t>keď sa môže pozerať na Mesiáša, </a:t>
            </a:r>
          </a:p>
          <a:p>
            <a:pPr>
              <a:buNone/>
            </a:pPr>
            <a:r>
              <a:rPr lang="sk-SK" sz="2000" dirty="0" smtClean="0"/>
              <a:t>Spasiteľa ľudského pokolenia.</a:t>
            </a:r>
          </a:p>
          <a:p>
            <a:pPr>
              <a:buNone/>
            </a:pPr>
            <a:r>
              <a:rPr lang="sk-SK" sz="2000" dirty="0"/>
              <a:t>Jozef si uvedomuje, že jeho najbližší budú trpieť. </a:t>
            </a:r>
            <a:endParaRPr lang="sk-SK" sz="2000" dirty="0" smtClean="0"/>
          </a:p>
          <a:p>
            <a:pPr>
              <a:buNone/>
            </a:pPr>
            <a:r>
              <a:rPr lang="sk-SK" sz="2000" dirty="0" err="1" smtClean="0"/>
              <a:t>Lk</a:t>
            </a:r>
            <a:r>
              <a:rPr lang="sk-SK" sz="2000" dirty="0" smtClean="0"/>
              <a:t> 2,34-35:„a </a:t>
            </a:r>
            <a:r>
              <a:rPr lang="sk-SK" sz="2000" dirty="0"/>
              <a:t>tvoju vlastnú dušu prenikne meč -, </a:t>
            </a:r>
            <a:endParaRPr lang="sk-SK" sz="2000" dirty="0" smtClean="0"/>
          </a:p>
          <a:p>
            <a:pPr>
              <a:buNone/>
            </a:pPr>
            <a:r>
              <a:rPr lang="sk-SK" sz="2000" dirty="0" smtClean="0"/>
              <a:t>aby </a:t>
            </a:r>
            <a:r>
              <a:rPr lang="sk-SK" sz="2000" dirty="0"/>
              <a:t>vyšlo najavo zmýšľanie mnohých sŕdc</a:t>
            </a:r>
            <a:r>
              <a:rPr lang="sk-SK" sz="2000" dirty="0" smtClean="0"/>
              <a:t>.“</a:t>
            </a:r>
            <a:r>
              <a:rPr lang="sk-SK" sz="2000" dirty="0"/>
              <a:t/>
            </a:r>
            <a:br>
              <a:rPr lang="sk-SK" sz="2000" dirty="0"/>
            </a:br>
            <a:endParaRPr lang="sk-SK" sz="2000" dirty="0"/>
          </a:p>
        </p:txBody>
      </p:sp>
      <p:pic>
        <p:nvPicPr>
          <p:cNvPr id="5" name="Obrázok 4" descr="PRAYER TO SAINT JOSEPH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590800"/>
            <a:ext cx="1565910" cy="18173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Manžel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2000" dirty="0" smtClean="0"/>
              <a:t>Jeho láska má osobitný pôvab, </a:t>
            </a:r>
          </a:p>
          <a:p>
            <a:pPr>
              <a:buNone/>
            </a:pPr>
            <a:r>
              <a:rPr lang="sk-SK" sz="2000" dirty="0" smtClean="0"/>
              <a:t>ktorý sa dá uchovať len v čistote. </a:t>
            </a:r>
          </a:p>
          <a:p>
            <a:pPr>
              <a:buNone/>
            </a:pPr>
            <a:r>
              <a:rPr lang="sk-SK" sz="2000" dirty="0" smtClean="0"/>
              <a:t>Nabádala ho k tomu, aby si sväto vážil osobu, </a:t>
            </a:r>
          </a:p>
          <a:p>
            <a:pPr>
              <a:buNone/>
            </a:pPr>
            <a:r>
              <a:rPr lang="sk-SK" sz="2000" dirty="0" smtClean="0"/>
              <a:t>ktorú miloval.</a:t>
            </a:r>
          </a:p>
          <a:p>
            <a:pPr>
              <a:buNone/>
            </a:pPr>
            <a:r>
              <a:rPr lang="sk-SK" sz="2000" dirty="0" smtClean="0"/>
              <a:t>Silou svojho charakteru poskytoval Márii oporu. </a:t>
            </a:r>
          </a:p>
          <a:p>
            <a:pPr>
              <a:buNone/>
            </a:pPr>
            <a:r>
              <a:rPr lang="sk-SK" sz="2000" dirty="0" smtClean="0"/>
              <a:t>Jozef vedel svoju silu udržať v rovnováhe</a:t>
            </a:r>
          </a:p>
          <a:p>
            <a:pPr>
              <a:buNone/>
            </a:pPr>
            <a:r>
              <a:rPr lang="sk-SK" sz="2000" dirty="0" smtClean="0"/>
              <a:t> – správal sa veľmi rozvážne, </a:t>
            </a:r>
          </a:p>
          <a:p>
            <a:pPr>
              <a:buNone/>
            </a:pPr>
            <a:r>
              <a:rPr lang="sk-SK" sz="2000" dirty="0" smtClean="0"/>
              <a:t>pokojne a s istotou.</a:t>
            </a:r>
          </a:p>
          <a:p>
            <a:pPr>
              <a:buNone/>
            </a:pPr>
            <a:endParaRPr lang="sk-SK" sz="2000" dirty="0"/>
          </a:p>
        </p:txBody>
      </p:sp>
      <p:pic>
        <p:nvPicPr>
          <p:cNvPr id="3074" name="Picture 2" descr=" 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805576"/>
            <a:ext cx="1562100" cy="2299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Obrázok 9" descr="Mary and Joseph with the baby Jesus, guided by an angel. Description from pinterest.com. I searched for this on bing.com/image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469863"/>
            <a:ext cx="609599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Otec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2000" dirty="0" smtClean="0"/>
              <a:t>Jozefovo otcovstvo sa svojou duchovnou povahou </a:t>
            </a:r>
          </a:p>
          <a:p>
            <a:pPr>
              <a:buNone/>
            </a:pPr>
            <a:r>
              <a:rPr lang="sk-SK" sz="2000" dirty="0" smtClean="0"/>
              <a:t>približuje Božskému otcovstvu.</a:t>
            </a:r>
          </a:p>
          <a:p>
            <a:pPr>
              <a:buNone/>
            </a:pPr>
            <a:r>
              <a:rPr lang="sk-SK" sz="2000" dirty="0" smtClean="0"/>
              <a:t>Bol predovšetkým vychovávateľom.</a:t>
            </a:r>
          </a:p>
          <a:p>
            <a:pPr>
              <a:buNone/>
            </a:pPr>
            <a:r>
              <a:rPr lang="sk-SK" sz="2000" dirty="0" smtClean="0"/>
              <a:t>Medzi otcom a synom vládol vzťah lásky. </a:t>
            </a:r>
          </a:p>
          <a:p>
            <a:pPr>
              <a:buNone/>
            </a:pPr>
            <a:r>
              <a:rPr lang="sk-SK" sz="2000" dirty="0" smtClean="0"/>
              <a:t>Pred zákonom mu je otcom.</a:t>
            </a:r>
          </a:p>
          <a:p>
            <a:pPr>
              <a:buNone/>
            </a:pPr>
            <a:r>
              <a:rPr lang="sk-SK" sz="2000" dirty="0" smtClean="0"/>
              <a:t>Ježiš sa k nemu správa ako syn.</a:t>
            </a:r>
          </a:p>
          <a:p>
            <a:pPr>
              <a:buNone/>
            </a:pPr>
            <a:r>
              <a:rPr lang="sk-SK" sz="2000" dirty="0" smtClean="0"/>
              <a:t>Mária priznáva Jozefovi otcovstvo –</a:t>
            </a:r>
          </a:p>
          <a:p>
            <a:pPr>
              <a:buNone/>
            </a:pPr>
            <a:r>
              <a:rPr lang="sk-SK" sz="2000" dirty="0" smtClean="0"/>
              <a:t>tvoj otec a ja sme ťa hľadali (</a:t>
            </a:r>
            <a:r>
              <a:rPr lang="sk-SK" sz="2000" dirty="0" err="1" smtClean="0"/>
              <a:t>porov</a:t>
            </a:r>
            <a:r>
              <a:rPr lang="sk-SK" sz="2000" dirty="0" smtClean="0"/>
              <a:t>. </a:t>
            </a:r>
            <a:r>
              <a:rPr lang="sk-SK" sz="2000" dirty="0" err="1" smtClean="0"/>
              <a:t>Lk</a:t>
            </a:r>
            <a:r>
              <a:rPr lang="sk-SK" sz="2000" dirty="0" smtClean="0"/>
              <a:t> 2,48).</a:t>
            </a:r>
            <a:endParaRPr lang="sk-SK" sz="2000" dirty="0"/>
          </a:p>
        </p:txBody>
      </p:sp>
      <p:pic>
        <p:nvPicPr>
          <p:cNvPr id="6" name="Obrázok 5" descr=" 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43425" y="4775201"/>
            <a:ext cx="1356995" cy="180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ok 6" descr="Solemnity of St. Joseph, Spouse of the Blessed Virgin Mary - March 19, 2013 - Liturgical Calendar - Catholic Cultur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319" y="2514917"/>
            <a:ext cx="1562100" cy="180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ok 7" descr="Yet to all who received him, to those who believed in his name, he gave the right to become children of God—  John 1:12 NIV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2632" y="2874688"/>
            <a:ext cx="685800" cy="10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ok 8" descr=" 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25412" y="260422"/>
            <a:ext cx="1202055" cy="17937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Stretnutie s prorokom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5800" y="1622851"/>
            <a:ext cx="6347714" cy="4364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k-SK" sz="2000" dirty="0" smtClean="0"/>
              <a:t>Simeon a Jozef sa stretli pri rovnakom ideáli. </a:t>
            </a:r>
          </a:p>
          <a:p>
            <a:pPr>
              <a:buNone/>
            </a:pPr>
            <a:r>
              <a:rPr lang="sk-SK" sz="2000" dirty="0" err="1" smtClean="0"/>
              <a:t>Lk</a:t>
            </a:r>
            <a:r>
              <a:rPr lang="sk-SK" sz="2000" dirty="0" smtClean="0"/>
              <a:t> 2, 25: „V </a:t>
            </a:r>
            <a:r>
              <a:rPr lang="sk-SK" sz="2000" dirty="0"/>
              <a:t>Jeruzaleme žil vtedy muž menom </a:t>
            </a:r>
            <a:endParaRPr lang="sk-SK" sz="2000" dirty="0" smtClean="0"/>
          </a:p>
          <a:p>
            <a:pPr>
              <a:buNone/>
            </a:pPr>
            <a:r>
              <a:rPr lang="sk-SK" sz="2000" dirty="0" smtClean="0"/>
              <a:t>Simeon, človek </a:t>
            </a:r>
            <a:r>
              <a:rPr lang="sk-SK" sz="2000" dirty="0"/>
              <a:t>spravodlivý a nábožný, </a:t>
            </a:r>
            <a:endParaRPr lang="sk-SK" sz="2000" dirty="0" smtClean="0"/>
          </a:p>
          <a:p>
            <a:pPr>
              <a:buNone/>
            </a:pPr>
            <a:r>
              <a:rPr lang="sk-SK" sz="2000" dirty="0" smtClean="0"/>
              <a:t>ktorý </a:t>
            </a:r>
            <a:r>
              <a:rPr lang="sk-SK" sz="2000" dirty="0"/>
              <a:t>očakával potechu Izraela, </a:t>
            </a:r>
            <a:r>
              <a:rPr lang="sk-SK" sz="2000" dirty="0" smtClean="0"/>
              <a:t>a </a:t>
            </a:r>
            <a:r>
              <a:rPr lang="sk-SK" sz="2000" dirty="0"/>
              <a:t>Duch Svätý bol </a:t>
            </a:r>
            <a:endParaRPr lang="sk-SK" sz="2000" dirty="0" smtClean="0"/>
          </a:p>
          <a:p>
            <a:pPr>
              <a:buNone/>
            </a:pPr>
            <a:r>
              <a:rPr lang="sk-SK" sz="2000" dirty="0" smtClean="0"/>
              <a:t>na </a:t>
            </a:r>
            <a:r>
              <a:rPr lang="sk-SK" sz="2000" dirty="0"/>
              <a:t>ňom</a:t>
            </a:r>
            <a:r>
              <a:rPr lang="sk-SK" sz="2000" dirty="0" smtClean="0"/>
              <a:t>.“</a:t>
            </a:r>
            <a:r>
              <a:rPr lang="sk-SK" sz="2000" dirty="0"/>
              <a:t> </a:t>
            </a:r>
            <a:r>
              <a:rPr lang="sk-SK" sz="2000" dirty="0" smtClean="0"/>
              <a:t>Simeon chcel zanechať svet.</a:t>
            </a:r>
          </a:p>
          <a:p>
            <a:pPr>
              <a:buNone/>
            </a:pPr>
            <a:r>
              <a:rPr lang="sk-SK" sz="2000" dirty="0" smtClean="0"/>
              <a:t>Jozef predstavoval budúcnosť. </a:t>
            </a:r>
          </a:p>
          <a:p>
            <a:pPr>
              <a:buNone/>
            </a:pPr>
            <a:r>
              <a:rPr lang="sk-SK" sz="2000" dirty="0" smtClean="0"/>
              <a:t>Svoje mladé sily chcel postaviť do služieb Spasiteľa. </a:t>
            </a:r>
          </a:p>
          <a:p>
            <a:pPr>
              <a:buNone/>
            </a:pPr>
            <a:r>
              <a:rPr lang="sk-SK" sz="2000" dirty="0" smtClean="0"/>
              <a:t>Objavil aký hlboký zmysel dostáva ľudský život </a:t>
            </a:r>
          </a:p>
          <a:p>
            <a:pPr>
              <a:buNone/>
            </a:pPr>
            <a:r>
              <a:rPr lang="sk-SK" sz="2000" dirty="0" smtClean="0"/>
              <a:t>zasvätený Spasiteľovi. </a:t>
            </a:r>
          </a:p>
        </p:txBody>
      </p:sp>
      <p:pic>
        <p:nvPicPr>
          <p:cNvPr id="5" name="Obrázok 4" descr="St. Joseph and the baby Jesus ico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48986" y="4724400"/>
            <a:ext cx="957580" cy="1817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ok 5" descr="King of Kings, by Yongsung Kim on Havenlight.com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36790" y="265430"/>
            <a:ext cx="1594485" cy="10045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Obetovanie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09599" y="2286000"/>
            <a:ext cx="5943601" cy="3755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2000" dirty="0" smtClean="0"/>
              <a:t>Jozef a Mária obetovali Ježiša vo vedomí, </a:t>
            </a:r>
          </a:p>
          <a:p>
            <a:pPr marL="0" indent="0" algn="ctr">
              <a:buNone/>
            </a:pPr>
            <a:r>
              <a:rPr lang="sk-SK" sz="2000" dirty="0" smtClean="0"/>
              <a:t>že ho prinášajú ako tajomnú obetu </a:t>
            </a:r>
          </a:p>
          <a:p>
            <a:pPr marL="0" indent="0" algn="ctr">
              <a:buNone/>
            </a:pPr>
            <a:r>
              <a:rPr lang="sk-SK" sz="2000" dirty="0" smtClean="0"/>
              <a:t>na osudné utrpenie, ktoré im bolo zvestované.</a:t>
            </a:r>
          </a:p>
          <a:p>
            <a:pPr marL="0" indent="0" algn="ctr">
              <a:buNone/>
            </a:pPr>
            <a:r>
              <a:rPr lang="sk-SK" sz="2000" dirty="0" smtClean="0"/>
              <a:t>V Simeonovom proroctve bolo zrejmé, </a:t>
            </a:r>
          </a:p>
          <a:p>
            <a:pPr marL="0" indent="0" algn="ctr">
              <a:buNone/>
            </a:pPr>
            <a:r>
              <a:rPr lang="sk-SK" sz="2000" dirty="0" smtClean="0"/>
              <a:t>že Jozef nebude mať osobnú účasť </a:t>
            </a:r>
          </a:p>
          <a:p>
            <a:pPr marL="0" indent="0" algn="ctr">
              <a:buNone/>
            </a:pPr>
            <a:r>
              <a:rPr lang="sk-SK" sz="2000" dirty="0" smtClean="0"/>
              <a:t>na </a:t>
            </a:r>
            <a:r>
              <a:rPr lang="sk-SK" sz="2000" dirty="0" err="1" smtClean="0"/>
              <a:t>kalvárskej</a:t>
            </a:r>
            <a:r>
              <a:rPr lang="sk-SK" sz="2000" dirty="0" smtClean="0"/>
              <a:t> obete a že zomrie pred ňou.</a:t>
            </a:r>
            <a:endParaRPr lang="sk-SK" sz="2000" dirty="0"/>
          </a:p>
        </p:txBody>
      </p:sp>
      <p:pic>
        <p:nvPicPr>
          <p:cNvPr id="5" name="Obrázok 4" descr="St. Joseph the Worker, pray for us and laborers and craftsmen.  Feast day May 1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492110"/>
            <a:ext cx="1173480" cy="1810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ok 5" descr="San José oración para peticiones imposibles y urgentes. Glorioso San José, que fuiste exaltado por el Eterno Padre, obedecido por el Verbo Encarnado, favorecido por el Espíritu Santo y amado por la Virgen María, alabo y bendigo a la Santísima Trinidad por los privilegios y méritos con que Te enri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41590" y="4846038"/>
            <a:ext cx="1295400" cy="1810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ok 6" descr="EL PEQUEÑO JESÚS, DESCANSA TRANQUILO JUNTO A SU PADRE SAN JOSÉ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8670"/>
            <a:ext cx="1338580" cy="1832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ok 7" descr="Obetovanie Ježiša v chráme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186334"/>
            <a:ext cx="2238375" cy="1268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4187142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Smútok za strateným Ježišom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dirty="0" smtClean="0"/>
              <a:t>Jozef a Mária boli zvyknutí na chlapcovu vzornú </a:t>
            </a:r>
          </a:p>
          <a:p>
            <a:pPr marL="0" indent="0">
              <a:buNone/>
            </a:pPr>
            <a:r>
              <a:rPr lang="sk-SK" sz="2000" dirty="0" smtClean="0"/>
              <a:t>poslušnosť a múdrosť. Mali v neho plnú dôveru, </a:t>
            </a:r>
          </a:p>
          <a:p>
            <a:pPr marL="0" indent="0">
              <a:buNone/>
            </a:pPr>
            <a:r>
              <a:rPr lang="sk-SK" sz="2000" dirty="0" smtClean="0"/>
              <a:t>preto boli veľmi prekvapení, keď sa im cestou </a:t>
            </a:r>
            <a:r>
              <a:rPr lang="sk-SK" sz="2000" dirty="0" smtClean="0"/>
              <a:t>z 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 smtClean="0"/>
              <a:t>Jeruzalema stratil. Jozef bol veľmi ustarostený, </a:t>
            </a:r>
          </a:p>
          <a:p>
            <a:pPr marL="0" indent="0">
              <a:buNone/>
            </a:pPr>
            <a:r>
              <a:rPr lang="sk-SK" sz="2000" dirty="0" smtClean="0"/>
              <a:t>pretože bol za neho zodpovedný. Spolu s Máriou sa </a:t>
            </a:r>
          </a:p>
          <a:p>
            <a:pPr marL="0" indent="0">
              <a:buNone/>
            </a:pPr>
            <a:r>
              <a:rPr lang="sk-SK" sz="2000" dirty="0" smtClean="0"/>
              <a:t>ponáhľal </a:t>
            </a:r>
            <a:r>
              <a:rPr lang="sk-SK" sz="2000" dirty="0" smtClean="0"/>
              <a:t>do </a:t>
            </a:r>
            <a:r>
              <a:rPr lang="sk-SK" sz="2000" dirty="0" err="1" smtClean="0"/>
              <a:t>Jeruzalema</a:t>
            </a:r>
            <a:r>
              <a:rPr lang="sk-SK" sz="2000" dirty="0" smtClean="0"/>
              <a:t>. Našli ho v chráme uprostred </a:t>
            </a:r>
          </a:p>
          <a:p>
            <a:pPr marL="0" indent="0">
              <a:buNone/>
            </a:pPr>
            <a:r>
              <a:rPr lang="sk-SK" sz="2000" dirty="0" smtClean="0"/>
              <a:t>učiteľov Zákona. Veľmi sa potešili a  boli na neho </a:t>
            </a:r>
          </a:p>
          <a:p>
            <a:pPr marL="0" indent="0">
              <a:buNone/>
            </a:pPr>
            <a:r>
              <a:rPr lang="sk-SK" sz="2000" dirty="0" smtClean="0"/>
              <a:t>hrdí, pretože múdro odpovedal. </a:t>
            </a:r>
            <a:endParaRPr lang="sk-SK" sz="2000" dirty="0"/>
          </a:p>
        </p:txBody>
      </p:sp>
      <p:pic>
        <p:nvPicPr>
          <p:cNvPr id="5126" name="Picture 6" descr=" 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0"/>
            <a:ext cx="1390650" cy="2337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019287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Jozefova pokora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dirty="0"/>
              <a:t>Keď sa ho Mária spýtala, prečo ich tak zarmútil</a:t>
            </a:r>
            <a:r>
              <a:rPr lang="sk-SK" sz="2000" dirty="0" smtClean="0"/>
              <a:t>,</a:t>
            </a:r>
          </a:p>
          <a:p>
            <a:pPr marL="0" indent="0">
              <a:buNone/>
            </a:pPr>
            <a:r>
              <a:rPr lang="sk-SK" sz="2000" dirty="0" smtClean="0"/>
              <a:t> </a:t>
            </a:r>
            <a:r>
              <a:rPr lang="sk-SK" sz="2000" dirty="0"/>
              <a:t>odpovedal: </a:t>
            </a:r>
            <a:r>
              <a:rPr lang="sk-SK" sz="2000" dirty="0" smtClean="0"/>
              <a:t>„</a:t>
            </a:r>
            <a:r>
              <a:rPr lang="it-IT" sz="2000" dirty="0" smtClean="0"/>
              <a:t>Prečo </a:t>
            </a:r>
            <a:r>
              <a:rPr lang="it-IT" sz="2000" dirty="0"/>
              <a:t>ste ma hľadali? </a:t>
            </a:r>
            <a:endParaRPr lang="sk-SK" sz="2000" dirty="0" smtClean="0"/>
          </a:p>
          <a:p>
            <a:pPr marL="0" indent="0">
              <a:buNone/>
            </a:pPr>
            <a:r>
              <a:rPr lang="it-IT" sz="2000" dirty="0" smtClean="0"/>
              <a:t>Nevedeli </a:t>
            </a:r>
            <a:r>
              <a:rPr lang="it-IT" sz="2000" dirty="0"/>
              <a:t>ste, že mám byť tam, </a:t>
            </a:r>
            <a:endParaRPr lang="sk-SK" sz="2000" dirty="0" smtClean="0"/>
          </a:p>
          <a:p>
            <a:pPr marL="0" indent="0">
              <a:buNone/>
            </a:pPr>
            <a:r>
              <a:rPr lang="it-IT" sz="2000" dirty="0" smtClean="0"/>
              <a:t>kde </a:t>
            </a:r>
            <a:r>
              <a:rPr lang="it-IT" sz="2000" dirty="0"/>
              <a:t>ide o môjho Otca</a:t>
            </a:r>
            <a:r>
              <a:rPr lang="it-IT" sz="2000" dirty="0" smtClean="0"/>
              <a:t>?</a:t>
            </a:r>
            <a:r>
              <a:rPr lang="sk-SK" sz="2000" dirty="0" smtClean="0"/>
              <a:t>“ </a:t>
            </a:r>
            <a:r>
              <a:rPr lang="sk-SK" sz="2000" dirty="0" err="1" smtClean="0"/>
              <a:t>Lk</a:t>
            </a:r>
            <a:r>
              <a:rPr lang="sk-SK" sz="2000" dirty="0" smtClean="0"/>
              <a:t> 2,49</a:t>
            </a:r>
          </a:p>
          <a:p>
            <a:pPr marL="0" indent="0">
              <a:buNone/>
            </a:pPr>
            <a:r>
              <a:rPr lang="sk-SK" sz="2000" dirty="0" smtClean="0"/>
              <a:t>Jozef pochopil, že bude musieť ustúpiť – </a:t>
            </a:r>
          </a:p>
          <a:p>
            <a:pPr marL="0" indent="0">
              <a:buNone/>
            </a:pPr>
            <a:r>
              <a:rPr lang="sk-SK" sz="2000" dirty="0" smtClean="0"/>
              <a:t>Ježiš rástol a Jozef sa umenšoval – </a:t>
            </a:r>
          </a:p>
          <a:p>
            <a:pPr marL="0" indent="0">
              <a:buNone/>
            </a:pPr>
            <a:r>
              <a:rPr lang="sk-SK" sz="2000" dirty="0" smtClean="0"/>
              <a:t>nehľadal seba samého, všetka jeho radosť </a:t>
            </a:r>
          </a:p>
          <a:p>
            <a:pPr marL="0" indent="0">
              <a:buNone/>
            </a:pPr>
            <a:r>
              <a:rPr lang="sk-SK" sz="2000" dirty="0" smtClean="0"/>
              <a:t>spočívala v rozvoji a pokroku Mesiáša, </a:t>
            </a:r>
          </a:p>
          <a:p>
            <a:pPr marL="0" indent="0">
              <a:buNone/>
            </a:pPr>
            <a:r>
              <a:rPr lang="sk-SK" sz="2000" dirty="0" smtClean="0"/>
              <a:t>ktorý mu bol zverený.</a:t>
            </a:r>
            <a:endParaRPr lang="sk-SK" sz="2000" dirty="0"/>
          </a:p>
          <a:p>
            <a:pPr marL="0" indent="0">
              <a:buNone/>
            </a:pPr>
            <a:endParaRPr lang="sk-SK" sz="2000" dirty="0"/>
          </a:p>
        </p:txBody>
      </p:sp>
      <p:pic>
        <p:nvPicPr>
          <p:cNvPr id="5" name="Obrázok 4" descr="St. Josep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352800"/>
            <a:ext cx="1313815" cy="18173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578062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Vychovávateľ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09599" y="1371600"/>
            <a:ext cx="6347714" cy="4669763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k-SK" sz="2400" dirty="0" smtClean="0"/>
              <a:t>Byť Ježišovým vychovávateľom znamenalo pre Jozefa najväčšiu poctu a najšľachetnejšiu prácu.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1600" dirty="0" smtClean="0"/>
              <a:t>Pre otca je cťou byť vychovávateľom a radosťou, že je mu zverená mladá bytosť, ktorú musí pripraviť do života. Otec vplýva výchovou na charakter a dušu dieťaťa.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2600" dirty="0" smtClean="0"/>
              <a:t>Ježiš sa vyvíjal ako iné deti, pričom nechal na seba pôsobiť svojich rodičov.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2600" dirty="0" smtClean="0"/>
              <a:t>Jozef napomáhal a uľahčoval rozvoj Ježišových schopností bez toho, že by ho musel pokarhať za nejaký priestupok.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k-SK" sz="2600" dirty="0" smtClean="0"/>
              <a:t>Bol príkladom - nasledoval ho ten, ktorý bol zosobnenou svätosťou.</a:t>
            </a:r>
            <a:endParaRPr lang="sk-SK" sz="2600" dirty="0"/>
          </a:p>
        </p:txBody>
      </p:sp>
      <p:pic>
        <p:nvPicPr>
          <p:cNvPr id="5" name="Obrázok 4" descr="Young Jesus and Josep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200400"/>
            <a:ext cx="1342390" cy="1814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4580380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Učiteľov prvý učeník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sk-SK" sz="2000" dirty="0" smtClean="0"/>
              <a:t>Ježiš – poslušné dieťa, ktoré vedelo klásť otázky, ktoré boli neobyčajne poučné alebo dávať odpovede, ktoré poukazovali na nové horizonty.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sk-SK" sz="2000" dirty="0" smtClean="0"/>
              <a:t>Každé dieťa niečomu učí svojich rodičov.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sk-SK" sz="2000" dirty="0" err="1" smtClean="0"/>
              <a:t>Lk</a:t>
            </a:r>
            <a:r>
              <a:rPr lang="sk-SK" sz="2000" dirty="0" smtClean="0"/>
              <a:t> 2,52: „</a:t>
            </a:r>
            <a:r>
              <a:rPr lang="sk-SK" sz="2000" dirty="0"/>
              <a:t>A Ježiš sa vzmáhal v múdrosti, </a:t>
            </a:r>
            <a:endParaRPr lang="sk-SK" sz="2000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sk-SK" sz="2000" dirty="0" smtClean="0"/>
              <a:t>veku </a:t>
            </a:r>
            <a:r>
              <a:rPr lang="sk-SK" sz="2000" dirty="0"/>
              <a:t>a v obľube u Boha i u ľudí</a:t>
            </a:r>
            <a:r>
              <a:rPr lang="sk-SK" sz="2000" dirty="0" smtClean="0"/>
              <a:t>.“</a:t>
            </a:r>
            <a:endParaRPr lang="sk-SK" sz="2000" dirty="0"/>
          </a:p>
        </p:txBody>
      </p:sp>
      <p:pic>
        <p:nvPicPr>
          <p:cNvPr id="5" name="Obrázok 4" descr="St Josep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04800"/>
            <a:ext cx="796837" cy="851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https://i.pinimg.com/564x/5b/02/51/5b0251606fcad2f1e98bc445700e828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7265" t="5714" r="17122" b="5574"/>
          <a:stretch/>
        </p:blipFill>
        <p:spPr bwMode="auto">
          <a:xfrm>
            <a:off x="6960206" y="3124200"/>
            <a:ext cx="1447801" cy="2365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157294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Jozefova osobnosť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70000"/>
            <a:ext cx="6911340" cy="459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000" dirty="0" smtClean="0"/>
              <a:t>V minulosti Jozefa nesprávne zobrazovali ako starca.</a:t>
            </a:r>
          </a:p>
          <a:p>
            <a:pPr>
              <a:buNone/>
            </a:pPr>
            <a:r>
              <a:rPr lang="sk-SK" sz="2000" dirty="0" smtClean="0"/>
              <a:t>Keď sa stretol s Máriou bol vo veku, keď sa mladí ženia.</a:t>
            </a:r>
          </a:p>
          <a:p>
            <a:pPr>
              <a:buNone/>
            </a:pPr>
            <a:r>
              <a:rPr lang="sk-SK" sz="2000" dirty="0" smtClean="0"/>
              <a:t>Zomrel prv ako Ježiš začal verejne účinkovať.</a:t>
            </a:r>
          </a:p>
          <a:p>
            <a:pPr>
              <a:buNone/>
            </a:pPr>
            <a:r>
              <a:rPr lang="sk-SK" sz="2000" dirty="0" smtClean="0"/>
              <a:t>Jeho osobnosť je mladá a silná, </a:t>
            </a:r>
          </a:p>
          <a:p>
            <a:pPr>
              <a:buNone/>
            </a:pPr>
            <a:r>
              <a:rPr lang="sk-SK" sz="2000" dirty="0" smtClean="0"/>
              <a:t>bohatá na prirodzené dary a božské milosti.</a:t>
            </a:r>
          </a:p>
          <a:p>
            <a:pPr>
              <a:buNone/>
            </a:pPr>
            <a:r>
              <a:rPr lang="sk-SK" sz="2000" dirty="0" smtClean="0"/>
              <a:t>Mladosť nosil Jozef predovšetkým vo svojej duši. </a:t>
            </a:r>
          </a:p>
          <a:p>
            <a:pPr>
              <a:buNone/>
            </a:pPr>
            <a:r>
              <a:rPr lang="sk-SK" sz="2000" dirty="0" smtClean="0"/>
              <a:t>Boh poskytoval Jozefovi nový pohľad na svet.</a:t>
            </a:r>
          </a:p>
          <a:p>
            <a:pPr>
              <a:buNone/>
            </a:pPr>
            <a:r>
              <a:rPr lang="sk-SK" sz="2000" dirty="0" smtClean="0"/>
              <a:t>Bol pracovitý, jemnocitný, odvážny, spravodlivý, </a:t>
            </a:r>
          </a:p>
          <a:p>
            <a:pPr>
              <a:buNone/>
            </a:pPr>
            <a:r>
              <a:rPr lang="sk-SK" sz="2000" dirty="0" smtClean="0"/>
              <a:t>čestný, rozvážny, pokojný,...</a:t>
            </a:r>
          </a:p>
          <a:p>
            <a:pPr>
              <a:buNone/>
            </a:pPr>
            <a:endParaRPr lang="sk-SK" sz="2000" dirty="0"/>
          </a:p>
        </p:txBody>
      </p:sp>
      <p:pic>
        <p:nvPicPr>
          <p:cNvPr id="9" name="Obrázok 8" descr=" 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82624" y="2819400"/>
            <a:ext cx="1489776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Robotník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09599" y="1524000"/>
            <a:ext cx="6347714" cy="451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2000" dirty="0" smtClean="0"/>
              <a:t>Boh chcel, aby ten, čo vychová Spasiteľa bol tesárom.</a:t>
            </a:r>
          </a:p>
          <a:p>
            <a:pPr marL="0" indent="0" algn="ctr">
              <a:buNone/>
            </a:pPr>
            <a:r>
              <a:rPr lang="sk-SK" sz="2000" dirty="0" smtClean="0"/>
              <a:t> </a:t>
            </a:r>
            <a:r>
              <a:rPr lang="sk-SK" sz="2000" dirty="0"/>
              <a:t>D</a:t>
            </a:r>
            <a:r>
              <a:rPr lang="sk-SK" sz="2000" dirty="0" smtClean="0"/>
              <a:t>áva ľudskej práci hodnotu – vysoko si cenní aj veľmi</a:t>
            </a:r>
          </a:p>
          <a:p>
            <a:pPr marL="0" indent="0" algn="ctr">
              <a:buNone/>
            </a:pPr>
            <a:r>
              <a:rPr lang="sk-SK" sz="2000" dirty="0" smtClean="0"/>
              <a:t> skromné práce a zamestnania. </a:t>
            </a:r>
          </a:p>
          <a:p>
            <a:pPr marL="0" indent="0" algn="ctr">
              <a:buNone/>
            </a:pPr>
            <a:r>
              <a:rPr lang="sk-SK" sz="2000" dirty="0" smtClean="0"/>
              <a:t>1.5. – Svätého Jozefa - robotníka</a:t>
            </a:r>
          </a:p>
          <a:p>
            <a:pPr marL="0" indent="0" algn="ctr">
              <a:buNone/>
            </a:pPr>
            <a:r>
              <a:rPr lang="sk-SK" sz="2000" dirty="0" smtClean="0"/>
              <a:t>Jozef bol svedomitý vo svojom povolaní. </a:t>
            </a:r>
          </a:p>
          <a:p>
            <a:pPr marL="0" indent="0" algn="ctr">
              <a:buNone/>
            </a:pPr>
            <a:r>
              <a:rPr lang="sk-SK" sz="2000" dirty="0" smtClean="0"/>
              <a:t>Prácu bral ako dar lásky k rodine, o ktorú sa staral.</a:t>
            </a:r>
          </a:p>
        </p:txBody>
      </p:sp>
      <p:pic>
        <p:nvPicPr>
          <p:cNvPr id="5" name="Obrázok 4" descr="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45888" y="4461168"/>
            <a:ext cx="1083310" cy="1810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ok 5" descr=" 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4464978"/>
            <a:ext cx="1407160" cy="180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ok 6" descr="Festividade De São José Operário « Paróquia Santo Antônio de Lisboa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45360" y="4466148"/>
            <a:ext cx="1187450" cy="1810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ok 7" descr="Online exhibit featuring Christ - Church News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06412" y="4461168"/>
            <a:ext cx="1198245" cy="180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ok 8" descr=" 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87295" y="4464660"/>
            <a:ext cx="1122680" cy="17995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ázok 9" descr="Saint joseph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9975" y="4450373"/>
            <a:ext cx="1360170" cy="1821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0189516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Človek kontemplácie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09599" y="1828800"/>
            <a:ext cx="6347714" cy="42125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sk-SK" sz="2000" dirty="0" smtClean="0"/>
              <a:t>Jozef bol človekom kontemplácie – doma, pri práci, všade hľadal Boha. Svoju pozornosť obracal na neho. Keď pracoval rukami, myseľ dvíhal k Pánovi.   Obetoval mu svoju prácu, prejavil mu svoju lásku. Vrchol kontemplatívneho nazerania – keď Jozef lásku, ktorú cítil k Bohu začal objavovať v Ježišovi.       Jozef nám pripomína, aby sme tvár Otca hľadali v Ježišovej ľudskej tvári.</a:t>
            </a:r>
            <a:endParaRPr lang="sk-SK" sz="2000" dirty="0"/>
          </a:p>
        </p:txBody>
      </p:sp>
      <p:pic>
        <p:nvPicPr>
          <p:cNvPr id="5" name="Obrázok 4" descr="SÃO JOS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57312" y="3105192"/>
            <a:ext cx="1760220" cy="1821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742276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Spravodlivý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09599" y="1295400"/>
            <a:ext cx="6347714" cy="4745963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sk-SK" sz="2000" dirty="0" smtClean="0"/>
              <a:t>Jozef stále konal podľa svedomia. </a:t>
            </a:r>
            <a:r>
              <a:rPr lang="sk-SK" sz="2000" dirty="0"/>
              <a:t> </a:t>
            </a:r>
            <a:r>
              <a:rPr lang="sk-SK" sz="2000" dirty="0" smtClean="0"/>
              <a:t>             Spravodlivosť považoval za svoje povolanie.        Odovzdal sa Bohu z hĺbok svojej duše, ctil si dôstojnosť iného a uznal jeho právo                                 na dobré meno a na lásku.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sk-SK" sz="2000" dirty="0" smtClean="0"/>
              <a:t>Jozefova spravodlivosť – totálna statočnosť – neklame iných, neklame seba ani Boha. Tým, čím bol, chcel Jozef byť aj pred Božím pohľadom. Nechce upútať pozornosť na seba, jeho cnosť zostáva v tieni. Je známa iba Márii a Ježišovi. </a:t>
            </a:r>
            <a:endParaRPr lang="sk-SK" sz="2000" dirty="0"/>
          </a:p>
        </p:txBody>
      </p:sp>
      <p:pic>
        <p:nvPicPr>
          <p:cNvPr id="5" name="Obrázok 4" descr="Saint Joseph with Jesu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048000"/>
            <a:ext cx="1292225" cy="180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859828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Hlava rodiny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k-SK" sz="2000" dirty="0" smtClean="0"/>
              <a:t>Jozef mal pevný charakter s citom ohľaduplnosti. K Márii a Ježišovi pristupoval s úctou.  Pokojne a pevne spravoval rodinu, ktorá mu bola zverená. Svoju moc vykonával ako výraz lásky. Rozhodoval vo vážnych veciach aj v menších záležitostiach domáceho života. </a:t>
            </a:r>
            <a:r>
              <a:rPr lang="sk-SK" sz="2000" dirty="0"/>
              <a:t>Svoju moc byť hlavou rodiny Jozef pokladal za službu. Nechcel vládnuť, ale slúžiť. Jozef aj Mária chceli slúžiť Bohu, ponížene a čo najdokonalejšie plniť Božiu vôľu a každé jeho želanie. </a:t>
            </a:r>
          </a:p>
        </p:txBody>
      </p:sp>
      <p:pic>
        <p:nvPicPr>
          <p:cNvPr id="5" name="Obrázok 4" descr="child jesus - Buscar con Googl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819400"/>
            <a:ext cx="1479550" cy="180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227825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Sluha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09598" y="1295400"/>
            <a:ext cx="7010401" cy="474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2000" dirty="0" smtClean="0"/>
              <a:t>Jozef bol sluhom svojej manželky – pomáhal jej s pozornou a ochotnou oddanosťou a úslužnosťou. Slovo sluha sa už v </a:t>
            </a:r>
            <a:r>
              <a:rPr lang="sk-SK" dirty="0" smtClean="0"/>
              <a:t>Starom zákone používalo v spojitosti s láskou: </a:t>
            </a:r>
          </a:p>
          <a:p>
            <a:pPr marL="0" indent="0">
              <a:buNone/>
            </a:pPr>
            <a:r>
              <a:rPr lang="sk-SK" dirty="0" smtClean="0"/>
              <a:t>„Hľa</a:t>
            </a:r>
            <a:r>
              <a:rPr lang="sk-SK" dirty="0"/>
              <a:t>, môj služobník, priviniem si ho; vyvolený môj, mám v ňom zaľúbenie. Svojho ducha som vložil na neho, prinesie právo </a:t>
            </a:r>
            <a:r>
              <a:rPr lang="sk-SK" dirty="0" smtClean="0"/>
              <a:t>národom“. </a:t>
            </a:r>
            <a:r>
              <a:rPr lang="sk-SK" dirty="0" err="1" smtClean="0"/>
              <a:t>Iz</a:t>
            </a:r>
            <a:r>
              <a:rPr lang="sk-SK" dirty="0" smtClean="0"/>
              <a:t> 42,1 </a:t>
            </a:r>
          </a:p>
          <a:p>
            <a:pPr marL="0" indent="0">
              <a:buNone/>
            </a:pPr>
            <a:r>
              <a:rPr lang="sk-SK" dirty="0" smtClean="0"/>
              <a:t>„Vy </a:t>
            </a:r>
            <a:r>
              <a:rPr lang="sk-SK" dirty="0"/>
              <a:t>ste mi svedkami - hovorí Pán - a môj sluha, ktorého som si zvolil, aby ste vedeli a uverili mi a pochopili, že som to ja, predo mnou nebol </a:t>
            </a:r>
            <a:r>
              <a:rPr lang="sk-SK" dirty="0" smtClean="0"/>
              <a:t>utvorený </a:t>
            </a:r>
            <a:r>
              <a:rPr lang="sk-SK" dirty="0"/>
              <a:t>nijaký Boh a ani po mne nebude</a:t>
            </a:r>
            <a:r>
              <a:rPr lang="sk-SK" dirty="0" smtClean="0"/>
              <a:t>.“ </a:t>
            </a:r>
            <a:r>
              <a:rPr lang="sk-SK" dirty="0" err="1" smtClean="0"/>
              <a:t>Iz</a:t>
            </a:r>
            <a:r>
              <a:rPr lang="sk-SK" dirty="0" smtClean="0"/>
              <a:t> 43,10                                       Človek je teda sluhom, lebo si ho Božia láska pozvala bližšie k sebe. Odpoveďou na túto lásku môže byť služba, ktorá sa stáva láskou. Ježiš: „Ako </a:t>
            </a:r>
            <a:r>
              <a:rPr lang="sk-SK" dirty="0"/>
              <a:t>ani Syn človeka neprišiel dať sa obsluhovať, ale slúžiť a položiť svoj život ako výkupné za </a:t>
            </a:r>
            <a:r>
              <a:rPr lang="sk-SK" dirty="0" smtClean="0"/>
              <a:t>mnohých.“ </a:t>
            </a:r>
            <a:r>
              <a:rPr lang="sk-SK" dirty="0" err="1" smtClean="0"/>
              <a:t>Mt</a:t>
            </a:r>
            <a:r>
              <a:rPr lang="sk-SK" dirty="0" smtClean="0"/>
              <a:t> 20,28 Mária </a:t>
            </a:r>
            <a:r>
              <a:rPr lang="sk-SK" dirty="0"/>
              <a:t>povedala: </a:t>
            </a:r>
            <a:r>
              <a:rPr lang="sk-SK" dirty="0" smtClean="0"/>
              <a:t>„Hľa</a:t>
            </a:r>
            <a:r>
              <a:rPr lang="sk-SK" dirty="0"/>
              <a:t>, služobnica Pána, nech sa mi stane podľa tvojho slova</a:t>
            </a:r>
            <a:r>
              <a:rPr lang="sk-SK" dirty="0" smtClean="0"/>
              <a:t>.“ </a:t>
            </a:r>
            <a:r>
              <a:rPr lang="sk-SK" dirty="0" err="1" smtClean="0"/>
              <a:t>Lk</a:t>
            </a:r>
            <a:r>
              <a:rPr lang="sk-SK" dirty="0" smtClean="0"/>
              <a:t> 1,38</a:t>
            </a:r>
            <a:endParaRPr lang="sk-SK" dirty="0"/>
          </a:p>
        </p:txBody>
      </p:sp>
      <p:pic>
        <p:nvPicPr>
          <p:cNvPr id="5" name="Obrázok 4" descr="Josef_mit_Kin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8600" y="3200400"/>
            <a:ext cx="1029335" cy="1821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5311331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Človek mlčania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09599" y="1371600"/>
            <a:ext cx="6347714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2000" dirty="0" smtClean="0"/>
              <a:t>Nepoznáme ani jedno slovo, ktoré vyslovil. </a:t>
            </a:r>
          </a:p>
          <a:p>
            <a:pPr marL="0" indent="0">
              <a:buNone/>
            </a:pPr>
            <a:r>
              <a:rPr lang="sk-SK" sz="2000" dirty="0" smtClean="0"/>
              <a:t>Mlčky, plný viery a pochopenia, prijal zjavenie o Ježišovom zázračnom počatí a výzvu, aby sa voči tomuto dieťaťu správal ako otec. </a:t>
            </a:r>
          </a:p>
          <a:p>
            <a:pPr marL="0" indent="0">
              <a:buNone/>
            </a:pPr>
            <a:r>
              <a:rPr lang="sk-SK" sz="2000" dirty="0" smtClean="0"/>
              <a:t>Nič neodpovedal anjelovi, ktorý prišiel ako Boží posol. Pravdepodobne ani v bežnom živote veľa nehovoril. Pripomína nám, že Krista a jeho tajomstvá môžeme prijať a dobre využiť len v mlčaní.  </a:t>
            </a:r>
          </a:p>
          <a:p>
            <a:pPr marL="0" indent="0">
              <a:buNone/>
            </a:pPr>
            <a:r>
              <a:rPr lang="sk-SK" sz="2000" dirty="0" smtClean="0"/>
              <a:t>Jozef nás učí mlčať, aby sme vedeli viac milovať.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000" dirty="0" smtClean="0"/>
              <a:t>Mlčanie – zbavuje životného napätia,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sk-SK" sz="2000" dirty="0" smtClean="0"/>
              <a:t>prispieva k tomu, aby sme sa vnútorne obohacovali,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000" dirty="0" smtClean="0"/>
              <a:t>- je znakom a zdrojom životnej sily a duchovných hodnôt.</a:t>
            </a:r>
            <a:endParaRPr lang="sk-SK" sz="2000" dirty="0"/>
          </a:p>
        </p:txBody>
      </p:sp>
      <p:pic>
        <p:nvPicPr>
          <p:cNvPr id="5" name="Obrázok 4" descr="são jos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886200"/>
            <a:ext cx="1814195" cy="13893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2046309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Chudobný v duchu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09599" y="1600200"/>
            <a:ext cx="6347714" cy="44411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2000" dirty="0" smtClean="0"/>
              <a:t>Jozefovej chudobe vďačíme za betlehemské jasle, skromnú obetu pri obetovaní Ježiša (hrdličky alebo holúbky). Viac ako chudobou povolania žil Jozef chudobou ducha (poníženosťou – závislosťou na Bohu, vierou a láskavosťou). Svoju chudobu bral ako Boží dar, aby mohol žiť viac spojený s Pánom. Chudoba Jozefa zbavovala žiadostivosti, ktorá mnohých ženie do zháňania peňazí a všemožného pohodlia.              V Starom zákone sa verilo, že k chudobným je Boh blahosklonný, starostlivý, preukazuje im milosrdenstvo. Chudoba človeka nabáda, aby svoj pohľad dvíhal k Bohu, v ňom skladal celú svoju nádej a očakával od neho pomoc. </a:t>
            </a:r>
          </a:p>
          <a:p>
            <a:pPr marL="0" indent="0">
              <a:buNone/>
            </a:pPr>
            <a:endParaRPr lang="sk-SK" sz="2000" dirty="0"/>
          </a:p>
        </p:txBody>
      </p:sp>
      <p:pic>
        <p:nvPicPr>
          <p:cNvPr id="5" name="Obrázok 4" descr="Sao Jos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733800"/>
            <a:ext cx="1155065" cy="18249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198733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Čisté srdce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 smtClean="0"/>
              <a:t>V Jozefovej čistote sa skrýva tajomstvo milosti. Budúci panenský manžel Panny Márie dostal mimoriadnu milosť, ktorá ho urobila schopným byť celkom čistý srdcom a svojim správaním.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 smtClean="0"/>
              <a:t>Jozef nikdy nenarušil čisté city Panny ani najmenšou nešetrnosťou. Správal sa ku nej ako  k osobe, ktorá je celkom zasvätená Bohu.       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 smtClean="0"/>
              <a:t>Telo slúžilo len na to, aby sa skrze neho mohla odrážať krása duše.</a:t>
            </a:r>
            <a:endParaRPr lang="sk-SK" sz="2000" dirty="0"/>
          </a:p>
        </p:txBody>
      </p:sp>
      <p:pic>
        <p:nvPicPr>
          <p:cNvPr id="5" name="Obrázok 4" descr="PRAYER TO SAINT JOSEPH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819400"/>
            <a:ext cx="1425575" cy="1831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325442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Jednoduchá duša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 smtClean="0"/>
              <a:t>Jednoduchá práca, jednoduchý rodinný život, jednoduchý náboženský život, jednoduchá duša, jednoduchá modlitba.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 smtClean="0"/>
              <a:t>Múdry človek – zvolil si Máriu, stal sa otcom, prijal všetko čo bolo v Božom pláne spásy.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 smtClean="0"/>
              <a:t>K Bohu aj k blížnemu pristupoval s jasnou dušou, ktorá sa dávala bez výhrad. Jeho duša spojená s Bohom          v láske prekonávala všetky ťažkosti. Čím viac lipne duša k Pánovi, tým jednoduchšími sa stávajú jej vnútorné schopnosti. </a:t>
            </a:r>
            <a:endParaRPr lang="sk-SK" sz="2000" dirty="0"/>
          </a:p>
        </p:txBody>
      </p:sp>
      <p:pic>
        <p:nvPicPr>
          <p:cNvPr id="5" name="Obrázok 4" descr="la sainte famille - Buscar con Googl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91071" y="3199276"/>
            <a:ext cx="1443355" cy="180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9852946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Verná láska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 smtClean="0"/>
              <a:t>Jozefova láska bola verná až do konca.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 smtClean="0"/>
              <a:t>Vernosť Ježišovi a Márii bola dôsledkom vernosti Pánovi.</a:t>
            </a:r>
            <a:endParaRPr lang="sk-SK" sz="2000" dirty="0"/>
          </a:p>
        </p:txBody>
      </p:sp>
      <p:pic>
        <p:nvPicPr>
          <p:cNvPr id="5" name="Obrázok 4" descr="Saint Joseph O.P.N.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581400"/>
            <a:ext cx="1176655" cy="1814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1404547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Bohom vyvolený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09598" y="2160590"/>
            <a:ext cx="6934201" cy="38807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000" dirty="0" smtClean="0"/>
              <a:t>Keď ho Boh vyvolil za Máriinho snúbenca obdaril ho </a:t>
            </a:r>
          </a:p>
          <a:p>
            <a:pPr>
              <a:buNone/>
            </a:pPr>
            <a:r>
              <a:rPr lang="sk-SK" sz="2000" dirty="0" smtClean="0"/>
              <a:t>mocnými citmi, vďaka ktorým vedel pochopiť krásu</a:t>
            </a:r>
          </a:p>
          <a:p>
            <a:pPr>
              <a:buNone/>
            </a:pPr>
            <a:r>
              <a:rPr lang="sk-SK" sz="2000" dirty="0" smtClean="0"/>
              <a:t>Máriinej duše, vážiť si ju a zjednocovať sa s ňou. </a:t>
            </a:r>
          </a:p>
          <a:p>
            <a:pPr>
              <a:buNone/>
            </a:pPr>
            <a:r>
              <a:rPr lang="sk-SK" sz="2000" dirty="0" smtClean="0"/>
              <a:t>Vedel si zachovať svoj mužný charakter. </a:t>
            </a:r>
          </a:p>
          <a:p>
            <a:pPr>
              <a:buNone/>
            </a:pPr>
            <a:r>
              <a:rPr lang="sk-SK" sz="2000" dirty="0" smtClean="0"/>
              <a:t>Vlastnil mocnú dušu – prejavom tejto moci </a:t>
            </a:r>
          </a:p>
          <a:p>
            <a:pPr>
              <a:buNone/>
            </a:pPr>
            <a:r>
              <a:rPr lang="sk-SK" sz="2000" dirty="0" smtClean="0"/>
              <a:t>bola aj jeho čistota, intímna duchovná sila, </a:t>
            </a:r>
          </a:p>
          <a:p>
            <a:pPr>
              <a:buNone/>
            </a:pPr>
            <a:r>
              <a:rPr lang="sk-SK" sz="2000" dirty="0" smtClean="0"/>
              <a:t>ktorá mu umožňovala vládu nad telom </a:t>
            </a:r>
          </a:p>
          <a:p>
            <a:pPr>
              <a:buNone/>
            </a:pPr>
            <a:r>
              <a:rPr lang="sk-SK" sz="2000" dirty="0" smtClean="0"/>
              <a:t>a ktorá si vedela vnútiť pevnú životnú disciplínu. </a:t>
            </a:r>
            <a:endParaRPr lang="sk-SK" sz="2000" dirty="0"/>
          </a:p>
        </p:txBody>
      </p:sp>
      <p:pic>
        <p:nvPicPr>
          <p:cNvPr id="6" name="Zástupný objekt pre obsah 6" descr="Svätý Jozef a Ježiško - Ladislav Záborský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352800"/>
            <a:ext cx="1800000" cy="213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Človek nádeje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09599" y="1676400"/>
            <a:ext cx="6347714" cy="4364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/>
              <a:t>Jozef sa prekvapil, keď mu anjel povedal o dieťati, že bude Spasiteľom. On však Spasiteľa očakával celou svojou dušou. Kým žil pri Ježišovi jeho nádej vzrastala. Objavoval v ňom nové srdce a nového ducha, ktoré budú oživovať nové pokolenie ľudí. Mimoriadnym spôsobom Jozef vo svojom kontemplatívnom nazeraní na Ježiša pochopil, že jeho svätosť a láska sú v stave premôcť šírenie zla vo svete. Jozef veril v Spasiteľovo víťazstvo</a:t>
            </a:r>
            <a:r>
              <a:rPr lang="sk-SK" dirty="0"/>
              <a:t>.</a:t>
            </a:r>
          </a:p>
        </p:txBody>
      </p:sp>
      <p:pic>
        <p:nvPicPr>
          <p:cNvPr id="5" name="Obrázok 4" descr="Actualidades Josefinas: marzo 200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819400"/>
            <a:ext cx="1676400" cy="2743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8263248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Skrytý apoštol, orodovník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 smtClean="0"/>
              <a:t>Bol apoštolom skôr ako bola založená Cirkev, tým, že ju pripravoval zakladateľovi a tým, že mu pomohol, aby do nej prichádzali nové duše.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 smtClean="0"/>
              <a:t>Jeho hlavnou starosťou boli duše,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sk-SK" sz="2000" dirty="0" smtClean="0"/>
              <a:t>ktoré žili ďaleko od Boha.</a:t>
            </a:r>
            <a:endParaRPr lang="sk-SK" sz="2000" dirty="0"/>
          </a:p>
        </p:txBody>
      </p:sp>
      <p:pic>
        <p:nvPicPr>
          <p:cNvPr id="5" name="Obrázok 4" descr="San José - Hogar de la Madr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57312" y="3048000"/>
            <a:ext cx="1216660" cy="18249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828627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Zdroje: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2000" dirty="0" smtClean="0"/>
              <a:t>Jean </a:t>
            </a:r>
            <a:r>
              <a:rPr lang="sk-SK" sz="2000" dirty="0" err="1" smtClean="0"/>
              <a:t>Galot</a:t>
            </a:r>
            <a:r>
              <a:rPr lang="sk-SK" sz="2000" dirty="0" smtClean="0"/>
              <a:t> – SJ</a:t>
            </a:r>
          </a:p>
          <a:p>
            <a:pPr marL="0" indent="0" algn="ctr">
              <a:buNone/>
            </a:pPr>
            <a:r>
              <a:rPr lang="sk-SK" sz="2000" dirty="0" smtClean="0"/>
              <a:t>Sväté písmo</a:t>
            </a:r>
          </a:p>
          <a:p>
            <a:pPr marL="0" indent="0" algn="ctr">
              <a:buNone/>
            </a:pPr>
            <a:r>
              <a:rPr lang="sk-SK" sz="2000" dirty="0" smtClean="0"/>
              <a:t>Obrázky:</a:t>
            </a:r>
          </a:p>
          <a:p>
            <a:pPr marL="0" indent="0" algn="ctr">
              <a:buNone/>
            </a:pPr>
            <a:r>
              <a:rPr lang="sk-SK" u="sng" dirty="0" smtClean="0">
                <a:hlinkClick r:id="rId2"/>
              </a:rPr>
              <a:t>https</a:t>
            </a:r>
            <a:r>
              <a:rPr lang="sk-SK" u="sng" dirty="0">
                <a:hlinkClick r:id="rId2"/>
              </a:rPr>
              <a:t>://</a:t>
            </a:r>
            <a:r>
              <a:rPr lang="sk-SK" u="sng" dirty="0" smtClean="0">
                <a:hlinkClick r:id="rId2"/>
              </a:rPr>
              <a:t>sk.pinterest.com/binekov/sv-jozef-s-je%C5%BEi%C5%A1om</a:t>
            </a:r>
            <a:endParaRPr lang="sk-SK" u="sng" dirty="0" smtClean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endParaRPr lang="sk-SK" sz="4800" dirty="0"/>
          </a:p>
        </p:txBody>
      </p:sp>
      <p:pic>
        <p:nvPicPr>
          <p:cNvPr id="6" name="Obrázok 5" descr=" 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03922" y="2192420"/>
            <a:ext cx="1344678" cy="2608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721400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Stretnutie s Máriou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09599" y="1600200"/>
            <a:ext cx="6347714" cy="472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k-SK" sz="2000" dirty="0" smtClean="0"/>
              <a:t>Jozef bol očarený Máriinou krásou. </a:t>
            </a:r>
          </a:p>
          <a:p>
            <a:pPr>
              <a:buNone/>
            </a:pPr>
            <a:r>
              <a:rPr lang="sk-SK" sz="2000" dirty="0" smtClean="0"/>
              <a:t>Zvlášť sa ho dotkla neopakovateľná krása duše,</a:t>
            </a:r>
          </a:p>
          <a:p>
            <a:pPr>
              <a:buNone/>
            </a:pPr>
            <a:r>
              <a:rPr lang="sk-SK" sz="2000" dirty="0" smtClean="0"/>
              <a:t>čistej a dokonalej, bez poškvrny. </a:t>
            </a:r>
          </a:p>
          <a:p>
            <a:pPr>
              <a:buNone/>
            </a:pPr>
            <a:r>
              <a:rPr lang="sk-SK" sz="2000" dirty="0" smtClean="0"/>
              <a:t>V Márii videl mimoriadnu dušu, </a:t>
            </a:r>
          </a:p>
          <a:p>
            <a:pPr>
              <a:buNone/>
            </a:pPr>
            <a:r>
              <a:rPr lang="sk-SK" sz="2000" dirty="0" smtClean="0"/>
              <a:t>o ktorej vzápätí zistil, že je dokonalá. </a:t>
            </a:r>
          </a:p>
          <a:p>
            <a:pPr>
              <a:buNone/>
            </a:pPr>
            <a:r>
              <a:rPr lang="sk-SK" sz="2000" dirty="0" smtClean="0"/>
              <a:t>Hĺbka Jozefovho pohľadu nespočívala v jeho</a:t>
            </a:r>
          </a:p>
          <a:p>
            <a:pPr>
              <a:buNone/>
            </a:pPr>
            <a:r>
              <a:rPr lang="sk-SK" sz="2000" dirty="0" smtClean="0"/>
              <a:t>prirodzených prednostiach a vlastnostiach. </a:t>
            </a:r>
          </a:p>
          <a:p>
            <a:pPr>
              <a:buNone/>
            </a:pPr>
            <a:r>
              <a:rPr lang="sk-SK" sz="2000" dirty="0" smtClean="0"/>
              <a:t>Bol to nadprirodzený dar – Duch Svätý </a:t>
            </a:r>
          </a:p>
          <a:p>
            <a:pPr>
              <a:buNone/>
            </a:pPr>
            <a:r>
              <a:rPr lang="sk-SK" sz="2000" dirty="0" smtClean="0"/>
              <a:t>dal Jozefovi mimoriadnu silu. </a:t>
            </a:r>
          </a:p>
          <a:p>
            <a:pPr>
              <a:buNone/>
            </a:pPr>
            <a:r>
              <a:rPr lang="sk-SK" sz="2000" dirty="0" smtClean="0"/>
              <a:t>Osvietil a očistil Jozefov pohľad </a:t>
            </a:r>
          </a:p>
          <a:p>
            <a:pPr>
              <a:buNone/>
            </a:pPr>
            <a:r>
              <a:rPr lang="sk-SK" sz="2000" dirty="0" smtClean="0"/>
              <a:t>a zosúladil jeho dušu s Máriinou.</a:t>
            </a:r>
            <a:endParaRPr lang="sk-SK" sz="2000" dirty="0"/>
          </a:p>
        </p:txBody>
      </p:sp>
      <p:pic>
        <p:nvPicPr>
          <p:cNvPr id="6" name="Obrázok 5" descr=" 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819400"/>
            <a:ext cx="1371600" cy="205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Zásnuby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09598" y="2160590"/>
            <a:ext cx="6934201" cy="38807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000" dirty="0" smtClean="0"/>
              <a:t>Jozef si Máriu vysoko vážil už od ich prvého stretnutia. </a:t>
            </a:r>
          </a:p>
          <a:p>
            <a:pPr>
              <a:buNone/>
            </a:pPr>
            <a:r>
              <a:rPr lang="sk-SK" sz="2000" dirty="0" smtClean="0"/>
              <a:t>Nezameriaval sa natoľko na telesný pôvab, ale hľadal </a:t>
            </a:r>
          </a:p>
          <a:p>
            <a:pPr>
              <a:buNone/>
            </a:pPr>
            <a:r>
              <a:rPr lang="sk-SK" sz="2000" dirty="0" smtClean="0"/>
              <a:t>duševnú krásu, ktorá pramení z prítomnosti Božej milosti. </a:t>
            </a:r>
          </a:p>
          <a:p>
            <a:pPr>
              <a:buNone/>
            </a:pPr>
            <a:r>
              <a:rPr lang="sk-SK" sz="2000" dirty="0" smtClean="0"/>
              <a:t>Očarila ho dokonalosť a svätosť jej duše.</a:t>
            </a:r>
          </a:p>
          <a:p>
            <a:pPr>
              <a:buNone/>
            </a:pPr>
            <a:r>
              <a:rPr lang="sk-SK" sz="2000" dirty="0" smtClean="0"/>
              <a:t>V </a:t>
            </a:r>
            <a:r>
              <a:rPr lang="sk-SK" sz="2000" dirty="0" err="1" smtClean="0"/>
              <a:t>Máriinych</a:t>
            </a:r>
            <a:r>
              <a:rPr lang="sk-SK" sz="2000" dirty="0" smtClean="0"/>
              <a:t> očiach bol Jozef človekom, </a:t>
            </a:r>
          </a:p>
          <a:p>
            <a:pPr>
              <a:buNone/>
            </a:pPr>
            <a:r>
              <a:rPr lang="sk-SK" sz="2000" dirty="0" smtClean="0"/>
              <a:t>ktorého jej poslala Prozreteľnosť, </a:t>
            </a:r>
          </a:p>
          <a:p>
            <a:pPr>
              <a:buNone/>
            </a:pPr>
            <a:r>
              <a:rPr lang="sk-SK" sz="2000" dirty="0" smtClean="0"/>
              <a:t>aby jej umožnil žiť v panenstve, </a:t>
            </a:r>
          </a:p>
          <a:p>
            <a:pPr>
              <a:buNone/>
            </a:pPr>
            <a:r>
              <a:rPr lang="sk-SK" sz="2000" dirty="0" smtClean="0"/>
              <a:t>na ktoré sa cítila byť povolaná od Pána.</a:t>
            </a:r>
          </a:p>
        </p:txBody>
      </p:sp>
      <p:pic>
        <p:nvPicPr>
          <p:cNvPr id="6" name="Obrázok 5" descr=" 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429000"/>
            <a:ext cx="1295400" cy="1937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Svedok tajomstva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09599" y="2133600"/>
            <a:ext cx="6347714" cy="39077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k-SK" sz="2000" dirty="0" smtClean="0"/>
              <a:t>Na jednej strane neverí, že by mu Mária bola neverná. Je presvedčený o tom, že je nevinná. Na druhej strane vidí, že Mária čaká dieťa.</a:t>
            </a:r>
          </a:p>
          <a:p>
            <a:pPr algn="ctr">
              <a:buNone/>
            </a:pPr>
            <a:r>
              <a:rPr lang="sk-SK" sz="2000" dirty="0" smtClean="0"/>
              <a:t>Mária mlčí.</a:t>
            </a:r>
          </a:p>
          <a:p>
            <a:pPr algn="ctr">
              <a:buNone/>
            </a:pPr>
            <a:r>
              <a:rPr lang="sk-SK" sz="2000" dirty="0" smtClean="0"/>
              <a:t>Jozef nemohol vedieť, že tu ide o tajomstvo, ktoré Márii zvestoval Boží posol, o Božie tajomstvo</a:t>
            </a:r>
            <a:r>
              <a:rPr lang="sk-SK" sz="2000" smtClean="0"/>
              <a:t>,        o </a:t>
            </a:r>
            <a:r>
              <a:rPr lang="sk-SK" sz="2000" dirty="0" smtClean="0"/>
              <a:t>ktorom si myslela, že sa nesmie prezradiť.</a:t>
            </a:r>
          </a:p>
        </p:txBody>
      </p:sp>
      <p:pic>
        <p:nvPicPr>
          <p:cNvPr id="5" name="Obrázok 4" descr=" 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6702" y="2819400"/>
            <a:ext cx="1356995" cy="180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Jozefov postoj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000" dirty="0" smtClean="0"/>
              <a:t>Jozef bol spravodlivý a preto si neprisvojoval </a:t>
            </a:r>
          </a:p>
          <a:p>
            <a:pPr>
              <a:buNone/>
            </a:pPr>
            <a:r>
              <a:rPr lang="sk-SK" sz="2000" dirty="0" smtClean="0"/>
              <a:t>právo byť otcom dieťaťa, ktoré nebolo jeho.</a:t>
            </a:r>
          </a:p>
          <a:p>
            <a:pPr>
              <a:buNone/>
            </a:pPr>
            <a:r>
              <a:rPr lang="sk-SK" sz="2000" dirty="0" smtClean="0"/>
              <a:t>Svoju snúbenicu nechcel vystaviť potupe, </a:t>
            </a:r>
          </a:p>
          <a:p>
            <a:pPr>
              <a:buNone/>
            </a:pPr>
            <a:r>
              <a:rPr lang="sk-SK" sz="2000" dirty="0" smtClean="0"/>
              <a:t>chcel zachovať jej dobré meno. </a:t>
            </a:r>
          </a:p>
          <a:p>
            <a:pPr>
              <a:buNone/>
            </a:pPr>
            <a:r>
              <a:rPr lang="sk-SK" sz="2000" dirty="0" smtClean="0"/>
              <a:t>Rozhodol sa, že sa s ňou rozíde, </a:t>
            </a:r>
          </a:p>
          <a:p>
            <a:pPr>
              <a:buNone/>
            </a:pPr>
            <a:r>
              <a:rPr lang="sk-SK" sz="2000" dirty="0" smtClean="0"/>
              <a:t>ale chcel to urobiť čo najohľaduplnejšie.</a:t>
            </a:r>
          </a:p>
          <a:p>
            <a:pPr>
              <a:buNone/>
            </a:pPr>
            <a:r>
              <a:rPr lang="sk-SK" sz="2000" dirty="0" smtClean="0"/>
              <a:t>Rešpektuje Máriino tajomstvo a jej mlčanie </a:t>
            </a:r>
          </a:p>
          <a:p>
            <a:pPr>
              <a:buNone/>
            </a:pPr>
            <a:r>
              <a:rPr lang="sk-SK" sz="2000" dirty="0" smtClean="0"/>
              <a:t>aj keď preto trpí. </a:t>
            </a:r>
          </a:p>
          <a:p>
            <a:pPr>
              <a:buNone/>
            </a:pPr>
            <a:r>
              <a:rPr lang="sk-SK" sz="2000" dirty="0" smtClean="0"/>
              <a:t>Prechádza skúškou utrpenia.</a:t>
            </a:r>
          </a:p>
          <a:p>
            <a:pPr>
              <a:buNone/>
            </a:pPr>
            <a:endParaRPr lang="sk-SK" sz="2000" dirty="0"/>
          </a:p>
        </p:txBody>
      </p:sp>
      <p:pic>
        <p:nvPicPr>
          <p:cNvPr id="6" name="Obrázok 5" descr="St Joseph:)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100418"/>
            <a:ext cx="1587500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Zvestovanie Jozefovi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09599" y="1524000"/>
            <a:ext cx="6347714" cy="4517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sz="2000" dirty="0" smtClean="0"/>
              <a:t>Keď Jozef uvažoval o prepustení Márie, </a:t>
            </a:r>
          </a:p>
          <a:p>
            <a:pPr>
              <a:buNone/>
            </a:pPr>
            <a:r>
              <a:rPr lang="sk-SK" sz="2000" dirty="0" smtClean="0"/>
              <a:t>vo sne sa mu zjavil anjel a povedal mu, </a:t>
            </a:r>
          </a:p>
          <a:p>
            <a:pPr>
              <a:buNone/>
            </a:pPr>
            <a:r>
              <a:rPr lang="sk-SK" sz="2000" dirty="0" smtClean="0"/>
              <a:t>aby sa nebál prijať Máriu za svoju manželku, </a:t>
            </a:r>
          </a:p>
          <a:p>
            <a:pPr>
              <a:buNone/>
            </a:pPr>
            <a:r>
              <a:rPr lang="sk-SK" sz="2000" dirty="0" smtClean="0"/>
              <a:t>pretože to, čo sa v nej počalo je z Ducha Svätého. </a:t>
            </a:r>
          </a:p>
          <a:p>
            <a:pPr>
              <a:buNone/>
            </a:pPr>
            <a:r>
              <a:rPr lang="sk-SK" sz="2000" dirty="0" smtClean="0"/>
              <a:t>Podľa židovskej obyčaje otec vyberal meno </a:t>
            </a:r>
          </a:p>
          <a:p>
            <a:pPr>
              <a:buNone/>
            </a:pPr>
            <a:r>
              <a:rPr lang="sk-SK" sz="2000" dirty="0" smtClean="0"/>
              <a:t>pre svoje dieťa. </a:t>
            </a:r>
          </a:p>
          <a:p>
            <a:pPr>
              <a:buNone/>
            </a:pPr>
            <a:r>
              <a:rPr lang="sk-SK" sz="2000" dirty="0" smtClean="0"/>
              <a:t>Jozef poslúchne anjela prijme dieťa </a:t>
            </a:r>
          </a:p>
          <a:p>
            <a:pPr>
              <a:buNone/>
            </a:pPr>
            <a:r>
              <a:rPr lang="sk-SK" sz="2000" dirty="0" smtClean="0"/>
              <a:t>a po jeho narodení mu dá meno </a:t>
            </a:r>
          </a:p>
          <a:p>
            <a:pPr>
              <a:buNone/>
            </a:pPr>
            <a:r>
              <a:rPr lang="sk-SK" sz="2000" dirty="0" smtClean="0"/>
              <a:t>Ježiš – Mesiáš, Spasiteľ svojho národa. </a:t>
            </a:r>
          </a:p>
          <a:p>
            <a:pPr>
              <a:buNone/>
            </a:pPr>
            <a:r>
              <a:rPr lang="sk-SK" sz="2000" dirty="0" smtClean="0"/>
              <a:t>Je svedkom tajomstva spásy. </a:t>
            </a:r>
            <a:endParaRPr lang="sk-SK" sz="2000" dirty="0"/>
          </a:p>
        </p:txBody>
      </p:sp>
      <p:pic>
        <p:nvPicPr>
          <p:cNvPr id="5" name="Obrázok 4" descr=" 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352800"/>
            <a:ext cx="1630680" cy="180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Sobáš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sk-SK" sz="2000" dirty="0" smtClean="0"/>
              <a:t>Podľa židovskej tradície </a:t>
            </a:r>
          </a:p>
          <a:p>
            <a:pPr algn="ctr">
              <a:buNone/>
            </a:pPr>
            <a:r>
              <a:rPr lang="sk-SK" sz="2000" dirty="0" smtClean="0"/>
              <a:t>sa podstatná dohoda urobila zasnúbením. </a:t>
            </a:r>
          </a:p>
          <a:p>
            <a:pPr algn="ctr">
              <a:buNone/>
            </a:pPr>
            <a:r>
              <a:rPr lang="sk-SK" sz="2000" dirty="0" smtClean="0"/>
              <a:t>Vrcholila sobášom </a:t>
            </a:r>
          </a:p>
          <a:p>
            <a:pPr algn="ctr">
              <a:buNone/>
            </a:pPr>
            <a:r>
              <a:rPr lang="sk-SK" sz="2000" dirty="0" smtClean="0"/>
              <a:t>v deň, keď prišla snúbenica </a:t>
            </a:r>
          </a:p>
          <a:p>
            <a:pPr algn="ctr">
              <a:buNone/>
            </a:pPr>
            <a:r>
              <a:rPr lang="sk-SK" sz="2000" dirty="0" smtClean="0"/>
              <a:t>bývať do domu svojho snúbenca. </a:t>
            </a:r>
          </a:p>
          <a:p>
            <a:pPr algn="ctr">
              <a:buNone/>
            </a:pPr>
            <a:r>
              <a:rPr lang="sk-SK" sz="2000" dirty="0" smtClean="0"/>
              <a:t>Tak sa stala jeho manželkou.</a:t>
            </a:r>
            <a:endParaRPr lang="sk-SK" sz="2000" dirty="0"/>
          </a:p>
        </p:txBody>
      </p:sp>
      <p:pic>
        <p:nvPicPr>
          <p:cNvPr id="5" name="Obrázok 4" descr="St. Joseph and sweet little Jesus - Corbert Gauthier (American)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048000"/>
            <a:ext cx="1443355" cy="180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745</TotalTime>
  <Words>2127</Words>
  <Application>Microsoft Office PowerPoint</Application>
  <PresentationFormat>Prezentácia na obrazovke (4:3)</PresentationFormat>
  <Paragraphs>205</Paragraphs>
  <Slides>32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32</vt:i4>
      </vt:variant>
    </vt:vector>
  </HeadingPairs>
  <TitlesOfParts>
    <vt:vector size="33" baseType="lpstr">
      <vt:lpstr>Fazeta</vt:lpstr>
      <vt:lpstr>Svätý Jozef</vt:lpstr>
      <vt:lpstr>Jozefova osobnosť</vt:lpstr>
      <vt:lpstr>Bohom vyvolený</vt:lpstr>
      <vt:lpstr>Stretnutie s Máriou</vt:lpstr>
      <vt:lpstr>Zásnuby</vt:lpstr>
      <vt:lpstr>Svedok tajomstva</vt:lpstr>
      <vt:lpstr>Jozefov postoj</vt:lpstr>
      <vt:lpstr>Zvestovanie Jozefovi</vt:lpstr>
      <vt:lpstr>Sobáš</vt:lpstr>
      <vt:lpstr>Spasiteľovo narodenie</vt:lpstr>
      <vt:lpstr>Utrpenie a radosť</vt:lpstr>
      <vt:lpstr>Manžel</vt:lpstr>
      <vt:lpstr>Otec</vt:lpstr>
      <vt:lpstr>Stretnutie s prorokom</vt:lpstr>
      <vt:lpstr>Obetovanie</vt:lpstr>
      <vt:lpstr>Smútok za strateným Ježišom</vt:lpstr>
      <vt:lpstr>Jozefova pokora</vt:lpstr>
      <vt:lpstr>Vychovávateľ</vt:lpstr>
      <vt:lpstr>Učiteľov prvý učeník</vt:lpstr>
      <vt:lpstr>Robotník</vt:lpstr>
      <vt:lpstr>Človek kontemplácie</vt:lpstr>
      <vt:lpstr>Spravodlivý</vt:lpstr>
      <vt:lpstr>Hlava rodiny</vt:lpstr>
      <vt:lpstr>Sluha</vt:lpstr>
      <vt:lpstr>Človek mlčania</vt:lpstr>
      <vt:lpstr>Chudobný v duchu</vt:lpstr>
      <vt:lpstr>Čisté srdce</vt:lpstr>
      <vt:lpstr>Jednoduchá duša</vt:lpstr>
      <vt:lpstr>Verná láska</vt:lpstr>
      <vt:lpstr>Človek nádeje</vt:lpstr>
      <vt:lpstr>Skrytý apoštol, orodovník</vt:lpstr>
      <vt:lpstr>Zdroje: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Svätý Jozef</dc:title>
  <dc:creator>asus</dc:creator>
  <cp:lastModifiedBy>monika skladana</cp:lastModifiedBy>
  <cp:revision>70</cp:revision>
  <dcterms:created xsi:type="dcterms:W3CDTF">2021-03-19T19:11:45Z</dcterms:created>
  <dcterms:modified xsi:type="dcterms:W3CDTF">2021-04-12T10:38:21Z</dcterms:modified>
</cp:coreProperties>
</file>