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2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Click to edit Master text styles</a:t>
            </a:r>
          </a:p>
          <a:p>
            <a:pPr lvl="1" eaLnBrk="1" latinLnBrk="0" hangingPunct="1"/>
            <a:r>
              <a:rPr lang="sk-SK" smtClean="0"/>
              <a:t>Second level</a:t>
            </a:r>
          </a:p>
          <a:p>
            <a:pPr lvl="2" eaLnBrk="1" latinLnBrk="0" hangingPunct="1"/>
            <a:r>
              <a:rPr lang="sk-SK" smtClean="0"/>
              <a:t>Third level</a:t>
            </a:r>
          </a:p>
          <a:p>
            <a:pPr lvl="3" eaLnBrk="1" latinLnBrk="0" hangingPunct="1"/>
            <a:r>
              <a:rPr lang="sk-SK" smtClean="0"/>
              <a:t>Fourth level</a:t>
            </a:r>
          </a:p>
          <a:p>
            <a:pPr lvl="4" eaLnBrk="1" latinLnBrk="0" hangingPunct="1"/>
            <a:r>
              <a:rPr lang="sk-SK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sk-SK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3C08644-EBEA-0647-B822-6184D96900BF}" type="datetimeFigureOut">
              <a:rPr lang="en-US" smtClean="0"/>
              <a:t>27.11.22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8B7A1D8-C37A-CC4C-BED1-62FD01486C0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sk-SK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Click to edit Master text styles</a:t>
            </a:r>
          </a:p>
          <a:p>
            <a:pPr lvl="1" eaLnBrk="1" latinLnBrk="0" hangingPunct="1"/>
            <a:r>
              <a:rPr kumimoji="0" lang="sk-SK" smtClean="0"/>
              <a:t>Second level</a:t>
            </a:r>
          </a:p>
          <a:p>
            <a:pPr lvl="2" eaLnBrk="1" latinLnBrk="0" hangingPunct="1"/>
            <a:r>
              <a:rPr kumimoji="0" lang="sk-SK" smtClean="0"/>
              <a:t>Third level</a:t>
            </a:r>
          </a:p>
          <a:p>
            <a:pPr lvl="3" eaLnBrk="1" latinLnBrk="0" hangingPunct="1"/>
            <a:r>
              <a:rPr kumimoji="0" lang="sk-SK" smtClean="0"/>
              <a:t>Fourth level</a:t>
            </a:r>
          </a:p>
          <a:p>
            <a:pPr lvl="4" eaLnBrk="1" latinLnBrk="0" hangingPunct="1"/>
            <a:r>
              <a:rPr kumimoji="0" lang="sk-SK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-266699"/>
            <a:ext cx="7587566" cy="2209800"/>
          </a:xfrm>
        </p:spPr>
        <p:txBody>
          <a:bodyPr/>
          <a:lstStyle/>
          <a:p>
            <a:r>
              <a:rPr lang="en-US" b="1" dirty="0" smtClean="0">
                <a:latin typeface="Cambria"/>
                <a:cs typeface="Cambria"/>
              </a:rPr>
              <a:t>KNIHA NEHEMIÁŠOVA</a:t>
            </a:r>
            <a:endParaRPr lang="en-US" b="1" dirty="0">
              <a:latin typeface="Cambria"/>
              <a:cs typeface="Cambria"/>
            </a:endParaRPr>
          </a:p>
        </p:txBody>
      </p:sp>
      <p:pic>
        <p:nvPicPr>
          <p:cNvPr id="4" name="Picture 3" descr="f0533-esd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163" y="2784475"/>
            <a:ext cx="3648075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47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latin typeface="Cambria"/>
                <a:cs typeface="Cambria"/>
              </a:rPr>
              <a:t>Spracovanie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dejín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Izraela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>
                <a:latin typeface="Cambria"/>
                <a:cs typeface="Cambria"/>
              </a:rPr>
              <a:t>D</a:t>
            </a:r>
            <a:r>
              <a:rPr lang="cs-CZ" dirty="0" smtClean="0">
                <a:latin typeface="Cambria"/>
                <a:cs typeface="Cambria"/>
              </a:rPr>
              <a:t>obu </a:t>
            </a:r>
            <a:r>
              <a:rPr lang="cs-CZ" dirty="0" err="1">
                <a:latin typeface="Cambria"/>
                <a:cs typeface="Cambria"/>
              </a:rPr>
              <a:t>sudcov</a:t>
            </a:r>
            <a:r>
              <a:rPr lang="cs-CZ" dirty="0">
                <a:latin typeface="Cambria"/>
                <a:cs typeface="Cambria"/>
              </a:rPr>
              <a:t> a </a:t>
            </a:r>
            <a:r>
              <a:rPr lang="cs-CZ" dirty="0" err="1">
                <a:latin typeface="Cambria"/>
                <a:cs typeface="Cambria"/>
              </a:rPr>
              <a:t>kráľovskú</a:t>
            </a:r>
            <a:r>
              <a:rPr lang="cs-CZ" dirty="0">
                <a:latin typeface="Cambria"/>
                <a:cs typeface="Cambria"/>
              </a:rPr>
              <a:t> dobu </a:t>
            </a:r>
            <a:r>
              <a:rPr lang="cs-CZ" dirty="0" err="1">
                <a:latin typeface="Cambria"/>
                <a:cs typeface="Cambria"/>
              </a:rPr>
              <a:t>spracovalo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deuteronomistické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dielo</a:t>
            </a:r>
            <a:r>
              <a:rPr lang="cs-CZ" dirty="0">
                <a:latin typeface="Cambria"/>
                <a:cs typeface="Cambria"/>
              </a:rPr>
              <a:t> (exil, 6. </a:t>
            </a:r>
            <a:r>
              <a:rPr lang="cs-CZ" dirty="0" err="1">
                <a:latin typeface="Cambria"/>
                <a:cs typeface="Cambria"/>
              </a:rPr>
              <a:t>stor</a:t>
            </a:r>
            <a:r>
              <a:rPr lang="cs-CZ" dirty="0">
                <a:latin typeface="Cambria"/>
                <a:cs typeface="Cambria"/>
              </a:rPr>
              <a:t>. </a:t>
            </a:r>
            <a:r>
              <a:rPr lang="cs-CZ" dirty="0" err="1">
                <a:latin typeface="Cambria"/>
                <a:cs typeface="Cambria"/>
              </a:rPr>
              <a:t>pred</a:t>
            </a:r>
            <a:r>
              <a:rPr lang="cs-CZ" dirty="0">
                <a:latin typeface="Cambria"/>
                <a:cs typeface="Cambria"/>
              </a:rPr>
              <a:t> Kr.</a:t>
            </a:r>
            <a:r>
              <a:rPr lang="cs-CZ" dirty="0" smtClean="0">
                <a:latin typeface="Cambria"/>
                <a:cs typeface="Cambria"/>
              </a:rPr>
              <a:t>): </a:t>
            </a:r>
            <a:r>
              <a:rPr lang="cs-CZ" dirty="0" smtClean="0">
                <a:latin typeface="Cambria"/>
                <a:cs typeface="Cambria"/>
              </a:rPr>
              <a:t>‚</a:t>
            </a:r>
            <a:r>
              <a:rPr lang="cs-CZ" dirty="0" err="1" smtClean="0">
                <a:latin typeface="Cambria"/>
                <a:cs typeface="Cambria"/>
              </a:rPr>
              <a:t>Dt</a:t>
            </a:r>
            <a:r>
              <a:rPr lang="cs-CZ" dirty="0" smtClean="0">
                <a:latin typeface="Cambria"/>
                <a:cs typeface="Cambria"/>
              </a:rPr>
              <a:t>, </a:t>
            </a:r>
            <a:r>
              <a:rPr lang="cs-CZ" dirty="0" err="1" smtClean="0">
                <a:latin typeface="Cambria"/>
                <a:cs typeface="Cambria"/>
              </a:rPr>
              <a:t>Joz</a:t>
            </a:r>
            <a:r>
              <a:rPr lang="cs-CZ" dirty="0" smtClean="0">
                <a:latin typeface="Cambria"/>
                <a:cs typeface="Cambria"/>
              </a:rPr>
              <a:t>, </a:t>
            </a:r>
            <a:r>
              <a:rPr lang="cs-CZ" dirty="0" err="1" smtClean="0">
                <a:latin typeface="Cambria"/>
                <a:cs typeface="Cambria"/>
              </a:rPr>
              <a:t>Sdc</a:t>
            </a:r>
            <a:r>
              <a:rPr lang="cs-CZ" dirty="0" smtClean="0">
                <a:latin typeface="Cambria"/>
                <a:cs typeface="Cambria"/>
              </a:rPr>
              <a:t>, 1-2 Sam, 1-2 Kr. </a:t>
            </a:r>
          </a:p>
          <a:p>
            <a:pPr algn="just"/>
            <a:r>
              <a:rPr lang="cs-CZ" dirty="0" err="1" smtClean="0">
                <a:latin typeface="Cambria"/>
                <a:cs typeface="Cambria"/>
              </a:rPr>
              <a:t>Kronikárske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 err="1" smtClean="0">
                <a:latin typeface="Cambria"/>
                <a:cs typeface="Cambria"/>
              </a:rPr>
              <a:t>dielo</a:t>
            </a:r>
            <a:r>
              <a:rPr lang="cs-CZ" dirty="0" smtClean="0">
                <a:latin typeface="Cambria"/>
                <a:cs typeface="Cambria"/>
              </a:rPr>
              <a:t> mapuje </a:t>
            </a:r>
            <a:r>
              <a:rPr lang="cs-CZ" dirty="0" err="1" smtClean="0">
                <a:latin typeface="Cambria"/>
                <a:cs typeface="Cambria"/>
              </a:rPr>
              <a:t>dejiny</a:t>
            </a:r>
            <a:r>
              <a:rPr lang="cs-CZ" dirty="0" smtClean="0">
                <a:latin typeface="Cambria"/>
                <a:cs typeface="Cambria"/>
              </a:rPr>
              <a:t> z </a:t>
            </a:r>
            <a:r>
              <a:rPr lang="cs-CZ" dirty="0" err="1" smtClean="0">
                <a:latin typeface="Cambria"/>
                <a:cs typeface="Cambria"/>
              </a:rPr>
              <a:t>pohľadu</a:t>
            </a:r>
            <a:r>
              <a:rPr lang="cs-CZ" dirty="0" smtClean="0">
                <a:latin typeface="Cambria"/>
                <a:cs typeface="Cambria"/>
              </a:rPr>
              <a:t> po návrate z babylonského </a:t>
            </a:r>
            <a:r>
              <a:rPr lang="cs-CZ" dirty="0" err="1" smtClean="0">
                <a:latin typeface="Cambria"/>
                <a:cs typeface="Cambria"/>
              </a:rPr>
              <a:t>zajatia</a:t>
            </a:r>
            <a:r>
              <a:rPr lang="cs-CZ" dirty="0" smtClean="0">
                <a:latin typeface="Cambria"/>
                <a:cs typeface="Cambria"/>
              </a:rPr>
              <a:t>.  </a:t>
            </a:r>
            <a:r>
              <a:rPr lang="cs-CZ" dirty="0" err="1" smtClean="0">
                <a:latin typeface="Cambria"/>
                <a:cs typeface="Cambria"/>
              </a:rPr>
              <a:t>Tvroai</a:t>
            </a:r>
            <a:r>
              <a:rPr lang="cs-CZ" dirty="0" smtClean="0">
                <a:latin typeface="Cambria"/>
                <a:cs typeface="Cambria"/>
              </a:rPr>
              <a:t> ho knihy: </a:t>
            </a:r>
            <a:r>
              <a:rPr lang="cs-CZ" b="1" dirty="0" smtClean="0">
                <a:solidFill>
                  <a:srgbClr val="FF0000"/>
                </a:solidFill>
                <a:latin typeface="Cambria"/>
                <a:cs typeface="Cambria"/>
              </a:rPr>
              <a:t>1-2 </a:t>
            </a:r>
            <a:r>
              <a:rPr lang="cs-CZ" b="1" dirty="0" err="1" smtClean="0">
                <a:solidFill>
                  <a:srgbClr val="FF0000"/>
                </a:solidFill>
                <a:latin typeface="Cambria"/>
                <a:cs typeface="Cambria"/>
              </a:rPr>
              <a:t>Krn</a:t>
            </a:r>
            <a:r>
              <a:rPr lang="cs-CZ" b="1" dirty="0" smtClean="0">
                <a:solidFill>
                  <a:srgbClr val="FF0000"/>
                </a:solidFill>
                <a:latin typeface="Cambria"/>
                <a:cs typeface="Cambria"/>
              </a:rPr>
              <a:t>, </a:t>
            </a:r>
            <a:r>
              <a:rPr lang="cs-CZ" b="1" dirty="0" err="1" smtClean="0">
                <a:solidFill>
                  <a:srgbClr val="FF0000"/>
                </a:solidFill>
                <a:latin typeface="Cambria"/>
                <a:cs typeface="Cambria"/>
              </a:rPr>
              <a:t>Ezd</a:t>
            </a:r>
            <a:r>
              <a:rPr lang="cs-CZ" b="1" dirty="0" smtClean="0">
                <a:solidFill>
                  <a:srgbClr val="FF0000"/>
                </a:solidFill>
                <a:latin typeface="Cambria"/>
                <a:cs typeface="Cambria"/>
              </a:rPr>
              <a:t>, </a:t>
            </a:r>
            <a:r>
              <a:rPr lang="cs-CZ" b="1" dirty="0" err="1" smtClean="0">
                <a:solidFill>
                  <a:srgbClr val="FF0000"/>
                </a:solidFill>
                <a:latin typeface="Cambria"/>
                <a:cs typeface="Cambria"/>
              </a:rPr>
              <a:t>Neh</a:t>
            </a:r>
            <a:r>
              <a:rPr lang="cs-CZ" b="1" dirty="0" smtClean="0">
                <a:solidFill>
                  <a:srgbClr val="FF0000"/>
                </a:solidFill>
                <a:latin typeface="Cambria"/>
                <a:cs typeface="Cambria"/>
              </a:rPr>
              <a:t>. </a:t>
            </a:r>
          </a:p>
          <a:p>
            <a:pPr algn="just"/>
            <a:r>
              <a:rPr lang="cs-CZ" dirty="0" err="1">
                <a:latin typeface="Cambria"/>
                <a:cs typeface="Cambria"/>
              </a:rPr>
              <a:t>Obsahom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štyroch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spomenutých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kníh</a:t>
            </a:r>
            <a:r>
              <a:rPr lang="cs-CZ" dirty="0">
                <a:latin typeface="Cambria"/>
                <a:cs typeface="Cambria"/>
              </a:rPr>
              <a:t> je </a:t>
            </a:r>
            <a:r>
              <a:rPr lang="cs-CZ" dirty="0" err="1">
                <a:latin typeface="Cambria"/>
                <a:cs typeface="Cambria"/>
              </a:rPr>
              <a:t>história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Izraela</a:t>
            </a:r>
            <a:r>
              <a:rPr lang="cs-CZ" dirty="0">
                <a:latin typeface="Cambria"/>
                <a:cs typeface="Cambria"/>
              </a:rPr>
              <a:t> od Adama až po babylonské </a:t>
            </a:r>
            <a:r>
              <a:rPr lang="cs-CZ" dirty="0" err="1">
                <a:latin typeface="Cambria"/>
                <a:cs typeface="Cambria"/>
              </a:rPr>
              <a:t>zajatie</a:t>
            </a:r>
            <a:r>
              <a:rPr lang="cs-CZ" dirty="0">
                <a:latin typeface="Cambria"/>
                <a:cs typeface="Cambria"/>
              </a:rPr>
              <a:t> (1 – 2 </a:t>
            </a:r>
            <a:r>
              <a:rPr lang="cs-CZ" dirty="0" err="1">
                <a:latin typeface="Cambria"/>
                <a:cs typeface="Cambria"/>
              </a:rPr>
              <a:t>Krn</a:t>
            </a:r>
            <a:r>
              <a:rPr lang="cs-CZ" dirty="0">
                <a:latin typeface="Cambria"/>
                <a:cs typeface="Cambria"/>
              </a:rPr>
              <a:t>), </a:t>
            </a:r>
            <a:r>
              <a:rPr lang="cs-CZ" dirty="0" err="1">
                <a:latin typeface="Cambria"/>
                <a:cs typeface="Cambria"/>
              </a:rPr>
              <a:t>pričom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ich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stredobodom</a:t>
            </a:r>
            <a:r>
              <a:rPr lang="cs-CZ" dirty="0">
                <a:latin typeface="Cambria"/>
                <a:cs typeface="Cambria"/>
              </a:rPr>
              <a:t> sú králi </a:t>
            </a:r>
            <a:r>
              <a:rPr lang="cs-CZ" dirty="0" err="1">
                <a:latin typeface="Cambria"/>
                <a:cs typeface="Cambria"/>
              </a:rPr>
              <a:t>Dávid</a:t>
            </a:r>
            <a:r>
              <a:rPr lang="cs-CZ" dirty="0">
                <a:latin typeface="Cambria"/>
                <a:cs typeface="Cambria"/>
              </a:rPr>
              <a:t> a </a:t>
            </a:r>
            <a:r>
              <a:rPr lang="cs-CZ" dirty="0" err="1">
                <a:latin typeface="Cambria"/>
                <a:cs typeface="Cambria"/>
              </a:rPr>
              <a:t>Šalamún</a:t>
            </a:r>
            <a:r>
              <a:rPr lang="cs-CZ" dirty="0">
                <a:latin typeface="Cambria"/>
                <a:cs typeface="Cambria"/>
              </a:rPr>
              <a:t> a v </a:t>
            </a:r>
            <a:r>
              <a:rPr lang="cs-CZ" dirty="0" err="1">
                <a:latin typeface="Cambria"/>
                <a:cs typeface="Cambria"/>
              </a:rPr>
              <a:t>druhej</a:t>
            </a:r>
            <a:r>
              <a:rPr lang="cs-CZ" dirty="0">
                <a:latin typeface="Cambria"/>
                <a:cs typeface="Cambria"/>
              </a:rPr>
              <a:t> dvojici </a:t>
            </a:r>
            <a:r>
              <a:rPr lang="cs-CZ" dirty="0" err="1">
                <a:latin typeface="Cambria"/>
                <a:cs typeface="Cambria"/>
              </a:rPr>
              <a:t>kníh</a:t>
            </a:r>
            <a:r>
              <a:rPr lang="cs-CZ" dirty="0">
                <a:latin typeface="Cambria"/>
                <a:cs typeface="Cambria"/>
              </a:rPr>
              <a:t> (</a:t>
            </a:r>
            <a:r>
              <a:rPr lang="cs-CZ" dirty="0" err="1" smtClean="0">
                <a:latin typeface="Cambria"/>
                <a:cs typeface="Cambria"/>
              </a:rPr>
              <a:t>Ezd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>
                <a:latin typeface="Cambria"/>
                <a:cs typeface="Cambria"/>
              </a:rPr>
              <a:t>– </a:t>
            </a:r>
            <a:r>
              <a:rPr lang="cs-CZ" dirty="0" err="1">
                <a:latin typeface="Cambria"/>
                <a:cs typeface="Cambria"/>
              </a:rPr>
              <a:t>Neh</a:t>
            </a:r>
            <a:r>
              <a:rPr lang="cs-CZ" dirty="0">
                <a:latin typeface="Cambria"/>
                <a:cs typeface="Cambria"/>
              </a:rPr>
              <a:t>) je možné </a:t>
            </a:r>
            <a:r>
              <a:rPr lang="cs-CZ" dirty="0" err="1">
                <a:latin typeface="Cambria"/>
                <a:cs typeface="Cambria"/>
              </a:rPr>
              <a:t>nájsť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históriu</a:t>
            </a:r>
            <a:r>
              <a:rPr lang="cs-CZ" dirty="0">
                <a:latin typeface="Cambria"/>
                <a:cs typeface="Cambria"/>
              </a:rPr>
              <a:t> od babylonského </a:t>
            </a:r>
            <a:r>
              <a:rPr lang="cs-CZ" dirty="0" err="1">
                <a:latin typeface="Cambria"/>
                <a:cs typeface="Cambria"/>
              </a:rPr>
              <a:t>zajatia</a:t>
            </a:r>
            <a:r>
              <a:rPr lang="cs-CZ" dirty="0">
                <a:latin typeface="Cambria"/>
                <a:cs typeface="Cambria"/>
              </a:rPr>
              <a:t> po </a:t>
            </a:r>
            <a:r>
              <a:rPr lang="cs-CZ" dirty="0" err="1">
                <a:latin typeface="Cambria"/>
                <a:cs typeface="Cambria"/>
              </a:rPr>
              <a:t>vysviacku</a:t>
            </a:r>
            <a:r>
              <a:rPr lang="cs-CZ" dirty="0">
                <a:latin typeface="Cambria"/>
                <a:cs typeface="Cambria"/>
              </a:rPr>
              <a:t> chrámu a </a:t>
            </a:r>
            <a:r>
              <a:rPr lang="cs-CZ" dirty="0" err="1">
                <a:latin typeface="Cambria"/>
                <a:cs typeface="Cambria"/>
              </a:rPr>
              <a:t>prečítanie</a:t>
            </a:r>
            <a:r>
              <a:rPr lang="cs-CZ" dirty="0">
                <a:latin typeface="Cambria"/>
                <a:cs typeface="Cambria"/>
              </a:rPr>
              <a:t> Zákona za </a:t>
            </a:r>
            <a:r>
              <a:rPr lang="cs-CZ" dirty="0" err="1">
                <a:latin typeface="Cambria"/>
                <a:cs typeface="Cambria"/>
              </a:rPr>
              <a:t>čias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Nehemiáša</a:t>
            </a:r>
            <a:r>
              <a:rPr lang="cs-CZ" dirty="0">
                <a:latin typeface="Cambria"/>
                <a:cs typeface="Cambria"/>
              </a:rPr>
              <a:t>.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71281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 smtClean="0">
                <a:latin typeface="Cambria"/>
                <a:cs typeface="Cambria"/>
              </a:rPr>
              <a:t>Autorstvo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kronikárskeho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diela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75477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dirty="0" err="1">
                <a:latin typeface="Cambria"/>
                <a:cs typeface="Cambria"/>
              </a:rPr>
              <a:t>Autori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kronistického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diela</a:t>
            </a:r>
            <a:r>
              <a:rPr lang="cs-CZ" dirty="0">
                <a:latin typeface="Cambria"/>
                <a:cs typeface="Cambria"/>
              </a:rPr>
              <a:t> sú neznámi. </a:t>
            </a:r>
            <a:r>
              <a:rPr lang="cs-CZ" dirty="0" err="1" smtClean="0">
                <a:latin typeface="Cambria"/>
                <a:cs typeface="Cambria"/>
              </a:rPr>
              <a:t>Kronista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>
                <a:latin typeface="Cambria"/>
                <a:cs typeface="Cambria"/>
              </a:rPr>
              <a:t>má </a:t>
            </a:r>
            <a:r>
              <a:rPr lang="cs-CZ" dirty="0" err="1">
                <a:latin typeface="Cambria"/>
                <a:cs typeface="Cambria"/>
              </a:rPr>
              <a:t>záujem</a:t>
            </a:r>
            <a:r>
              <a:rPr lang="cs-CZ" dirty="0">
                <a:latin typeface="Cambria"/>
                <a:cs typeface="Cambria"/>
              </a:rPr>
              <a:t> o kultové a liturgické </a:t>
            </a:r>
            <a:r>
              <a:rPr lang="cs-CZ" dirty="0" err="1">
                <a:latin typeface="Cambria"/>
                <a:cs typeface="Cambria"/>
              </a:rPr>
              <a:t>ustanovenia</a:t>
            </a:r>
            <a:r>
              <a:rPr lang="cs-CZ" dirty="0">
                <a:latin typeface="Cambria"/>
                <a:cs typeface="Cambria"/>
              </a:rPr>
              <a:t>, </a:t>
            </a:r>
            <a:r>
              <a:rPr lang="cs-CZ" dirty="0" err="1">
                <a:latin typeface="Cambria"/>
                <a:cs typeface="Cambria"/>
              </a:rPr>
              <a:t>históriu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Izraela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podáva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vzhľadom</a:t>
            </a:r>
            <a:r>
              <a:rPr lang="cs-CZ" dirty="0">
                <a:latin typeface="Cambria"/>
                <a:cs typeface="Cambria"/>
              </a:rPr>
              <a:t> na </a:t>
            </a:r>
            <a:r>
              <a:rPr lang="cs-CZ" dirty="0" err="1">
                <a:latin typeface="Cambria"/>
                <a:cs typeface="Cambria"/>
              </a:rPr>
              <a:t>chrámovú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liturgiu</a:t>
            </a:r>
            <a:r>
              <a:rPr lang="cs-CZ" dirty="0">
                <a:latin typeface="Cambria"/>
                <a:cs typeface="Cambria"/>
              </a:rPr>
              <a:t>. </a:t>
            </a:r>
            <a:r>
              <a:rPr lang="cs-CZ" dirty="0" err="1">
                <a:latin typeface="Cambria"/>
                <a:cs typeface="Cambria"/>
              </a:rPr>
              <a:t>Zdrojom</a:t>
            </a:r>
            <a:r>
              <a:rPr lang="cs-CZ" dirty="0">
                <a:latin typeface="Cambria"/>
                <a:cs typeface="Cambria"/>
              </a:rPr>
              <a:t> jeho </a:t>
            </a:r>
            <a:r>
              <a:rPr lang="cs-CZ" dirty="0" err="1">
                <a:latin typeface="Cambria"/>
                <a:cs typeface="Cambria"/>
              </a:rPr>
              <a:t>informácií</a:t>
            </a:r>
            <a:r>
              <a:rPr lang="cs-CZ" dirty="0">
                <a:latin typeface="Cambria"/>
                <a:cs typeface="Cambria"/>
              </a:rPr>
              <a:t> o </a:t>
            </a:r>
            <a:r>
              <a:rPr lang="cs-CZ" dirty="0" err="1">
                <a:latin typeface="Cambria"/>
                <a:cs typeface="Cambria"/>
              </a:rPr>
              <a:t>dejinách</a:t>
            </a:r>
            <a:r>
              <a:rPr lang="cs-CZ" dirty="0">
                <a:latin typeface="Cambria"/>
                <a:cs typeface="Cambria"/>
              </a:rPr>
              <a:t> sú </a:t>
            </a:r>
            <a:r>
              <a:rPr lang="cs-CZ" dirty="0" err="1">
                <a:latin typeface="Cambria"/>
                <a:cs typeface="Cambria"/>
              </a:rPr>
              <a:t>najmä</a:t>
            </a:r>
            <a:r>
              <a:rPr lang="cs-CZ" dirty="0">
                <a:latin typeface="Cambria"/>
                <a:cs typeface="Cambria"/>
              </a:rPr>
              <a:t> Kniha </a:t>
            </a:r>
            <a:r>
              <a:rPr lang="cs-CZ" dirty="0" err="1">
                <a:latin typeface="Cambria"/>
                <a:cs typeface="Cambria"/>
              </a:rPr>
              <a:t>pamätí</a:t>
            </a:r>
            <a:r>
              <a:rPr lang="cs-CZ" dirty="0">
                <a:latin typeface="Cambria"/>
                <a:cs typeface="Cambria"/>
              </a:rPr>
              <a:t> (</a:t>
            </a:r>
            <a:r>
              <a:rPr lang="cs-CZ" dirty="0" err="1">
                <a:latin typeface="Cambria"/>
                <a:cs typeface="Cambria"/>
              </a:rPr>
              <a:t>Ezd</a:t>
            </a:r>
            <a:r>
              <a:rPr lang="cs-CZ" dirty="0">
                <a:latin typeface="Cambria"/>
                <a:cs typeface="Cambria"/>
              </a:rPr>
              <a:t> 4,15), a </a:t>
            </a:r>
            <a:r>
              <a:rPr lang="cs-CZ" dirty="0" err="1">
                <a:latin typeface="Cambria"/>
                <a:cs typeface="Cambria"/>
              </a:rPr>
              <a:t>Nehemiášove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pamäti</a:t>
            </a:r>
            <a:r>
              <a:rPr lang="cs-CZ" dirty="0">
                <a:latin typeface="Cambria"/>
                <a:cs typeface="Cambria"/>
              </a:rPr>
              <a:t> a mnoho </a:t>
            </a:r>
            <a:r>
              <a:rPr lang="cs-CZ" dirty="0" err="1">
                <a:latin typeface="Cambria"/>
                <a:cs typeface="Cambria"/>
              </a:rPr>
              <a:t>ďalších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zdrojov</a:t>
            </a:r>
            <a:r>
              <a:rPr lang="cs-CZ" dirty="0">
                <a:latin typeface="Cambria"/>
                <a:cs typeface="Cambria"/>
              </a:rPr>
              <a:t>, </a:t>
            </a:r>
            <a:r>
              <a:rPr lang="cs-CZ" dirty="0" err="1">
                <a:latin typeface="Cambria"/>
                <a:cs typeface="Cambria"/>
              </a:rPr>
              <a:t>ako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napr</a:t>
            </a:r>
            <a:r>
              <a:rPr lang="cs-CZ" dirty="0">
                <a:latin typeface="Cambria"/>
                <a:cs typeface="Cambria"/>
              </a:rPr>
              <a:t>.: Kroniky </a:t>
            </a:r>
            <a:r>
              <a:rPr lang="cs-CZ" dirty="0" err="1">
                <a:latin typeface="Cambria"/>
                <a:cs typeface="Cambria"/>
              </a:rPr>
              <a:t>kráľa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Dávida</a:t>
            </a:r>
            <a:r>
              <a:rPr lang="cs-CZ" dirty="0">
                <a:latin typeface="Cambria"/>
                <a:cs typeface="Cambria"/>
              </a:rPr>
              <a:t>, Kniha </a:t>
            </a:r>
            <a:r>
              <a:rPr lang="cs-CZ" dirty="0" err="1">
                <a:latin typeface="Cambria"/>
                <a:cs typeface="Cambria"/>
              </a:rPr>
              <a:t>kráľov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Izraela</a:t>
            </a:r>
            <a:r>
              <a:rPr lang="cs-CZ" dirty="0">
                <a:latin typeface="Cambria"/>
                <a:cs typeface="Cambria"/>
              </a:rPr>
              <a:t> a </a:t>
            </a:r>
            <a:r>
              <a:rPr lang="cs-CZ" dirty="0" err="1">
                <a:latin typeface="Cambria"/>
                <a:cs typeface="Cambria"/>
              </a:rPr>
              <a:t>Júdu</a:t>
            </a:r>
            <a:r>
              <a:rPr lang="cs-CZ" dirty="0">
                <a:latin typeface="Cambria"/>
                <a:cs typeface="Cambria"/>
              </a:rPr>
              <a:t>, </a:t>
            </a:r>
            <a:endParaRPr lang="cs-CZ" dirty="0" smtClean="0">
              <a:latin typeface="Cambria"/>
              <a:cs typeface="Cambria"/>
            </a:endParaRPr>
          </a:p>
          <a:p>
            <a:pPr algn="just"/>
            <a:r>
              <a:rPr lang="cs-CZ" dirty="0" err="1" smtClean="0">
                <a:latin typeface="Cambria"/>
                <a:cs typeface="Cambria"/>
              </a:rPr>
              <a:t>Kronista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>
                <a:latin typeface="Cambria"/>
                <a:cs typeface="Cambria"/>
              </a:rPr>
              <a:t>k </a:t>
            </a:r>
            <a:r>
              <a:rPr lang="cs-CZ" dirty="0" err="1">
                <a:latin typeface="Cambria"/>
                <a:cs typeface="Cambria"/>
              </a:rPr>
              <a:t>týmto</a:t>
            </a:r>
            <a:r>
              <a:rPr lang="cs-CZ" dirty="0">
                <a:latin typeface="Cambria"/>
                <a:cs typeface="Cambria"/>
              </a:rPr>
              <a:t> historickým </a:t>
            </a:r>
            <a:r>
              <a:rPr lang="cs-CZ" dirty="0" err="1">
                <a:latin typeface="Cambria"/>
                <a:cs typeface="Cambria"/>
              </a:rPr>
              <a:t>informáciám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pridáva</a:t>
            </a:r>
            <a:r>
              <a:rPr lang="cs-CZ" dirty="0">
                <a:latin typeface="Cambria"/>
                <a:cs typeface="Cambria"/>
              </a:rPr>
              <a:t> teologické </a:t>
            </a:r>
            <a:r>
              <a:rPr lang="cs-CZ" dirty="0" err="1" smtClean="0">
                <a:latin typeface="Cambria"/>
                <a:cs typeface="Cambria"/>
              </a:rPr>
              <a:t>hodnotenie</a:t>
            </a:r>
            <a:r>
              <a:rPr lang="cs-CZ" dirty="0" smtClean="0">
                <a:latin typeface="Cambria"/>
                <a:cs typeface="Cambria"/>
              </a:rPr>
              <a:t>. </a:t>
            </a:r>
            <a:r>
              <a:rPr lang="cs-CZ" dirty="0">
                <a:latin typeface="Cambria"/>
                <a:cs typeface="Cambria"/>
              </a:rPr>
              <a:t>V kulte vidí </a:t>
            </a:r>
            <a:r>
              <a:rPr lang="cs-CZ" dirty="0" err="1">
                <a:latin typeface="Cambria"/>
                <a:cs typeface="Cambria"/>
              </a:rPr>
              <a:t>hlavnú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istotu</a:t>
            </a:r>
            <a:r>
              <a:rPr lang="cs-CZ" dirty="0">
                <a:latin typeface="Cambria"/>
                <a:cs typeface="Cambria"/>
              </a:rPr>
              <a:t> a </a:t>
            </a:r>
            <a:r>
              <a:rPr lang="cs-CZ" dirty="0" err="1">
                <a:latin typeface="Cambria"/>
                <a:cs typeface="Cambria"/>
              </a:rPr>
              <a:t>dôvod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jestvovania</a:t>
            </a:r>
            <a:r>
              <a:rPr lang="cs-CZ" dirty="0">
                <a:latin typeface="Cambria"/>
                <a:cs typeface="Cambria"/>
              </a:rPr>
              <a:t> izraelského národa. </a:t>
            </a:r>
            <a:endParaRPr lang="cs-CZ" dirty="0" smtClean="0">
              <a:latin typeface="Cambria"/>
              <a:cs typeface="Cambria"/>
            </a:endParaRPr>
          </a:p>
          <a:p>
            <a:pPr algn="just"/>
            <a:r>
              <a:rPr lang="cs-CZ" dirty="0" err="1" smtClean="0">
                <a:latin typeface="Cambria"/>
                <a:cs typeface="Cambria"/>
              </a:rPr>
              <a:t>Dielo</a:t>
            </a:r>
            <a:r>
              <a:rPr lang="cs-CZ" dirty="0" smtClean="0">
                <a:latin typeface="Cambria"/>
                <a:cs typeface="Cambria"/>
              </a:rPr>
              <a:t> vzniklo </a:t>
            </a:r>
            <a:r>
              <a:rPr lang="cs-CZ" dirty="0">
                <a:latin typeface="Cambria"/>
                <a:cs typeface="Cambria"/>
              </a:rPr>
              <a:t>s </a:t>
            </a:r>
            <a:r>
              <a:rPr lang="cs-CZ" dirty="0" err="1">
                <a:latin typeface="Cambria"/>
                <a:cs typeface="Cambria"/>
              </a:rPr>
              <a:t>najväčšou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pravdepodobnosťou</a:t>
            </a:r>
            <a:r>
              <a:rPr lang="cs-CZ" dirty="0">
                <a:latin typeface="Cambria"/>
                <a:cs typeface="Cambria"/>
              </a:rPr>
              <a:t> v 4. </a:t>
            </a:r>
            <a:r>
              <a:rPr lang="cs-CZ" dirty="0" err="1">
                <a:latin typeface="Cambria"/>
                <a:cs typeface="Cambria"/>
              </a:rPr>
              <a:t>alebo</a:t>
            </a:r>
            <a:r>
              <a:rPr lang="cs-CZ" dirty="0">
                <a:latin typeface="Cambria"/>
                <a:cs typeface="Cambria"/>
              </a:rPr>
              <a:t> 3. </a:t>
            </a:r>
            <a:r>
              <a:rPr lang="cs-CZ" dirty="0" err="1">
                <a:latin typeface="Cambria"/>
                <a:cs typeface="Cambria"/>
              </a:rPr>
              <a:t>stor</a:t>
            </a:r>
            <a:r>
              <a:rPr lang="cs-CZ" dirty="0">
                <a:latin typeface="Cambria"/>
                <a:cs typeface="Cambria"/>
              </a:rPr>
              <a:t>. </a:t>
            </a:r>
            <a:r>
              <a:rPr lang="cs-CZ" dirty="0" err="1">
                <a:latin typeface="Cambria"/>
                <a:cs typeface="Cambria"/>
              </a:rPr>
              <a:t>pred</a:t>
            </a:r>
            <a:r>
              <a:rPr lang="cs-CZ" dirty="0">
                <a:latin typeface="Cambria"/>
                <a:cs typeface="Cambria"/>
              </a:rPr>
              <a:t> Kr.</a:t>
            </a:r>
            <a:r>
              <a:rPr lang="cs-CZ" dirty="0">
                <a:latin typeface="Cambria"/>
                <a:cs typeface="Cambria"/>
              </a:rPr>
              <a:t>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6698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 err="1" smtClean="0">
                <a:latin typeface="Cambria"/>
                <a:cs typeface="Cambria"/>
              </a:rPr>
              <a:t>Charakteristika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kronistického</a:t>
            </a:r>
            <a:r>
              <a:rPr lang="en-US" sz="3600" b="1" dirty="0" smtClean="0">
                <a:latin typeface="Cambria"/>
                <a:cs typeface="Cambria"/>
              </a:rPr>
              <a:t> </a:t>
            </a:r>
            <a:r>
              <a:rPr lang="en-US" sz="3600" b="1" dirty="0" err="1" smtClean="0">
                <a:latin typeface="Cambria"/>
                <a:cs typeface="Cambria"/>
              </a:rPr>
              <a:t>diela</a:t>
            </a:r>
            <a:endParaRPr lang="en-US" sz="3600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err="1" smtClean="0">
                <a:latin typeface="Cambria"/>
                <a:cs typeface="Cambria"/>
              </a:rPr>
              <a:t>Ú</a:t>
            </a:r>
            <a:r>
              <a:rPr lang="cs-CZ" dirty="0" err="1" smtClean="0">
                <a:latin typeface="Cambria"/>
                <a:cs typeface="Cambria"/>
              </a:rPr>
              <a:t>strednou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témou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smtClean="0">
                <a:latin typeface="Cambria"/>
                <a:cs typeface="Cambria"/>
              </a:rPr>
              <a:t>je postava </a:t>
            </a:r>
            <a:r>
              <a:rPr lang="cs-CZ" dirty="0" err="1">
                <a:latin typeface="Cambria"/>
                <a:cs typeface="Cambria"/>
              </a:rPr>
              <a:t>kráľa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Dávida</a:t>
            </a:r>
            <a:r>
              <a:rPr lang="cs-CZ" dirty="0">
                <a:latin typeface="Cambria"/>
                <a:cs typeface="Cambria"/>
              </a:rPr>
              <a:t> v jeho </a:t>
            </a:r>
            <a:r>
              <a:rPr lang="cs-CZ" dirty="0" err="1">
                <a:latin typeface="Cambria"/>
                <a:cs typeface="Cambria"/>
              </a:rPr>
              <a:t>ľudských</a:t>
            </a:r>
            <a:r>
              <a:rPr lang="cs-CZ" dirty="0">
                <a:latin typeface="Cambria"/>
                <a:cs typeface="Cambria"/>
              </a:rPr>
              <a:t> a politických črtách.</a:t>
            </a:r>
            <a:r>
              <a:rPr lang="cs-CZ" dirty="0">
                <a:latin typeface="Cambria"/>
                <a:cs typeface="Cambria"/>
              </a:rPr>
              <a:t> </a:t>
            </a:r>
            <a:endParaRPr lang="cs-CZ" dirty="0" smtClean="0">
              <a:latin typeface="Cambria"/>
              <a:cs typeface="Cambria"/>
            </a:endParaRPr>
          </a:p>
          <a:p>
            <a:pPr algn="just"/>
            <a:r>
              <a:rPr lang="cs-CZ" dirty="0">
                <a:latin typeface="Cambria"/>
                <a:cs typeface="Cambria"/>
              </a:rPr>
              <a:t>V bloku </a:t>
            </a:r>
            <a:r>
              <a:rPr lang="cs-CZ" dirty="0" err="1">
                <a:latin typeface="Cambria"/>
                <a:cs typeface="Cambria"/>
              </a:rPr>
              <a:t>štyroch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kníh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smtClean="0">
                <a:latin typeface="Cambria"/>
                <a:cs typeface="Cambria"/>
              </a:rPr>
              <a:t>sú 1-2 </a:t>
            </a:r>
            <a:r>
              <a:rPr lang="cs-CZ" dirty="0" err="1" smtClean="0">
                <a:latin typeface="Cambria"/>
                <a:cs typeface="Cambria"/>
              </a:rPr>
              <a:t>Krn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 err="1" smtClean="0">
                <a:latin typeface="Cambria"/>
                <a:cs typeface="Cambria"/>
              </a:rPr>
              <a:t>zamerané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>
                <a:latin typeface="Cambria"/>
                <a:cs typeface="Cambria"/>
              </a:rPr>
              <a:t>na </a:t>
            </a:r>
            <a:r>
              <a:rPr lang="cs-CZ" dirty="0" err="1">
                <a:latin typeface="Cambria"/>
                <a:cs typeface="Cambria"/>
              </a:rPr>
              <a:t>minulosť</a:t>
            </a:r>
            <a:r>
              <a:rPr lang="cs-CZ" dirty="0">
                <a:latin typeface="Cambria"/>
                <a:cs typeface="Cambria"/>
              </a:rPr>
              <a:t> a </a:t>
            </a:r>
            <a:r>
              <a:rPr lang="cs-CZ" dirty="0" err="1" smtClean="0">
                <a:latin typeface="Cambria"/>
                <a:cs typeface="Cambria"/>
              </a:rPr>
              <a:t>Ezd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>
                <a:latin typeface="Cambria"/>
                <a:cs typeface="Cambria"/>
              </a:rPr>
              <a:t>– </a:t>
            </a:r>
            <a:r>
              <a:rPr lang="cs-CZ" dirty="0" err="1">
                <a:latin typeface="Cambria"/>
                <a:cs typeface="Cambria"/>
              </a:rPr>
              <a:t>Neh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sa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sústreďujú</a:t>
            </a:r>
            <a:r>
              <a:rPr lang="cs-CZ" dirty="0">
                <a:latin typeface="Cambria"/>
                <a:cs typeface="Cambria"/>
              </a:rPr>
              <a:t> na </a:t>
            </a:r>
            <a:r>
              <a:rPr lang="cs-CZ" dirty="0" err="1" smtClean="0">
                <a:latin typeface="Cambria"/>
                <a:cs typeface="Cambria"/>
              </a:rPr>
              <a:t>budúcnosť</a:t>
            </a:r>
            <a:r>
              <a:rPr lang="cs-CZ" dirty="0" smtClean="0">
                <a:latin typeface="Cambria"/>
                <a:cs typeface="Cambria"/>
              </a:rPr>
              <a:t>, </a:t>
            </a:r>
            <a:r>
              <a:rPr lang="cs-CZ" dirty="0" err="1">
                <a:latin typeface="Cambria"/>
                <a:cs typeface="Cambria"/>
              </a:rPr>
              <a:t>ktorú</a:t>
            </a:r>
            <a:r>
              <a:rPr lang="cs-CZ" dirty="0">
                <a:latin typeface="Cambria"/>
                <a:cs typeface="Cambria"/>
              </a:rPr>
              <a:t> vyvolený národ </a:t>
            </a:r>
            <a:r>
              <a:rPr lang="cs-CZ" dirty="0" smtClean="0">
                <a:latin typeface="Cambria"/>
                <a:cs typeface="Cambria"/>
              </a:rPr>
              <a:t>má </a:t>
            </a:r>
            <a:r>
              <a:rPr lang="cs-CZ" dirty="0" err="1" smtClean="0">
                <a:latin typeface="Cambria"/>
                <a:cs typeface="Cambria"/>
              </a:rPr>
              <a:t>pred</a:t>
            </a:r>
            <a:r>
              <a:rPr lang="cs-CZ" dirty="0" smtClean="0">
                <a:latin typeface="Cambria"/>
                <a:cs typeface="Cambria"/>
              </a:rPr>
              <a:t> sebou.</a:t>
            </a:r>
          </a:p>
          <a:p>
            <a:pPr algn="just"/>
            <a:r>
              <a:rPr lang="cs-CZ" dirty="0" err="1">
                <a:latin typeface="Cambria"/>
                <a:cs typeface="Cambria"/>
              </a:rPr>
              <a:t>Spoločným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textom</a:t>
            </a:r>
            <a:r>
              <a:rPr lang="cs-CZ" dirty="0">
                <a:latin typeface="Cambria"/>
                <a:cs typeface="Cambria"/>
              </a:rPr>
              <a:t> je správa o </a:t>
            </a:r>
            <a:r>
              <a:rPr lang="cs-CZ" dirty="0" err="1">
                <a:latin typeface="Cambria"/>
                <a:cs typeface="Cambria"/>
              </a:rPr>
              <a:t>dekréte</a:t>
            </a:r>
            <a:r>
              <a:rPr lang="cs-CZ" dirty="0">
                <a:latin typeface="Cambria"/>
                <a:cs typeface="Cambria"/>
              </a:rPr>
              <a:t>, </a:t>
            </a:r>
            <a:r>
              <a:rPr lang="cs-CZ" dirty="0" err="1">
                <a:latin typeface="Cambria"/>
                <a:cs typeface="Cambria"/>
              </a:rPr>
              <a:t>ktorým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perzský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kráľ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Kýros</a:t>
            </a:r>
            <a:r>
              <a:rPr lang="cs-CZ" dirty="0">
                <a:latin typeface="Cambria"/>
                <a:cs typeface="Cambria"/>
              </a:rPr>
              <a:t> daroval </a:t>
            </a:r>
            <a:r>
              <a:rPr lang="cs-CZ" dirty="0" err="1">
                <a:latin typeface="Cambria"/>
                <a:cs typeface="Cambria"/>
              </a:rPr>
              <a:t>Židom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slobodu</a:t>
            </a:r>
            <a:r>
              <a:rPr lang="cs-CZ" dirty="0">
                <a:latin typeface="Cambria"/>
                <a:cs typeface="Cambria"/>
              </a:rPr>
              <a:t> a umožnil </a:t>
            </a:r>
            <a:r>
              <a:rPr lang="cs-CZ" dirty="0" err="1">
                <a:latin typeface="Cambria"/>
                <a:cs typeface="Cambria"/>
              </a:rPr>
              <a:t>im</a:t>
            </a:r>
            <a:r>
              <a:rPr lang="cs-CZ" dirty="0">
                <a:latin typeface="Cambria"/>
                <a:cs typeface="Cambria"/>
              </a:rPr>
              <a:t> návrat do </a:t>
            </a:r>
            <a:r>
              <a:rPr lang="cs-CZ" dirty="0" err="1">
                <a:latin typeface="Cambria"/>
                <a:cs typeface="Cambria"/>
              </a:rPr>
              <a:t>Jeruzalema</a:t>
            </a:r>
            <a:r>
              <a:rPr lang="cs-CZ" dirty="0">
                <a:latin typeface="Cambria"/>
                <a:cs typeface="Cambria"/>
              </a:rPr>
              <a:t>. </a:t>
            </a:r>
            <a:endParaRPr lang="cs-CZ" dirty="0" smtClean="0"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64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Cieľ</a:t>
            </a:r>
            <a:r>
              <a:rPr lang="en-US" dirty="0" smtClean="0"/>
              <a:t> </a:t>
            </a:r>
            <a:r>
              <a:rPr lang="en-US" dirty="0" err="1" smtClean="0"/>
              <a:t>knihy</a:t>
            </a:r>
            <a:r>
              <a:rPr lang="en-US" dirty="0" smtClean="0"/>
              <a:t> </a:t>
            </a:r>
            <a:r>
              <a:rPr lang="en-US" dirty="0" err="1" smtClean="0"/>
              <a:t>Nehemiáša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err="1">
                <a:latin typeface="Cambria"/>
                <a:cs typeface="Cambria"/>
              </a:rPr>
              <a:t>O</a:t>
            </a:r>
            <a:r>
              <a:rPr lang="cs-CZ" dirty="0" err="1" smtClean="0">
                <a:latin typeface="Cambria"/>
                <a:cs typeface="Cambria"/>
              </a:rPr>
              <a:t>bnovenie</a:t>
            </a:r>
            <a:r>
              <a:rPr lang="cs-CZ" dirty="0" smtClean="0">
                <a:latin typeface="Cambria"/>
                <a:cs typeface="Cambria"/>
              </a:rPr>
              <a:t> </a:t>
            </a:r>
            <a:r>
              <a:rPr lang="cs-CZ" dirty="0">
                <a:latin typeface="Cambria"/>
                <a:cs typeface="Cambria"/>
              </a:rPr>
              <a:t>židovského náboženského </a:t>
            </a:r>
            <a:r>
              <a:rPr lang="cs-CZ" dirty="0" err="1">
                <a:latin typeface="Cambria"/>
                <a:cs typeface="Cambria"/>
              </a:rPr>
              <a:t>spoločenstva</a:t>
            </a:r>
            <a:r>
              <a:rPr lang="cs-CZ" dirty="0">
                <a:latin typeface="Cambria"/>
                <a:cs typeface="Cambria"/>
              </a:rPr>
              <a:t>, jeho chrámu a </a:t>
            </a:r>
            <a:r>
              <a:rPr lang="cs-CZ" dirty="0" err="1">
                <a:latin typeface="Cambria"/>
                <a:cs typeface="Cambria"/>
              </a:rPr>
              <a:t>mesta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Jeruzalema</a:t>
            </a:r>
            <a:r>
              <a:rPr lang="cs-CZ" dirty="0">
                <a:latin typeface="Cambria"/>
                <a:cs typeface="Cambria"/>
              </a:rPr>
              <a:t> v </a:t>
            </a:r>
            <a:r>
              <a:rPr lang="cs-CZ" dirty="0" err="1">
                <a:latin typeface="Cambria"/>
                <a:cs typeface="Cambria"/>
              </a:rPr>
              <a:t>zmysle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dávnych</a:t>
            </a:r>
            <a:r>
              <a:rPr lang="cs-CZ" dirty="0">
                <a:latin typeface="Cambria"/>
                <a:cs typeface="Cambria"/>
              </a:rPr>
              <a:t> Pánových </a:t>
            </a:r>
            <a:r>
              <a:rPr lang="cs-CZ" dirty="0" err="1">
                <a:latin typeface="Cambria"/>
                <a:cs typeface="Cambria"/>
              </a:rPr>
              <a:t>prísľubov</a:t>
            </a:r>
            <a:r>
              <a:rPr lang="cs-CZ" dirty="0">
                <a:latin typeface="Cambria"/>
                <a:cs typeface="Cambria"/>
              </a:rPr>
              <a:t>. </a:t>
            </a:r>
            <a:endParaRPr lang="cs-CZ" dirty="0" smtClean="0">
              <a:latin typeface="Cambria"/>
              <a:cs typeface="Cambria"/>
            </a:endParaRPr>
          </a:p>
          <a:p>
            <a:pPr algn="just"/>
            <a:r>
              <a:rPr lang="cs-CZ" dirty="0" err="1" smtClean="0"/>
              <a:t>Pri</a:t>
            </a:r>
            <a:r>
              <a:rPr lang="cs-CZ" dirty="0" smtClean="0"/>
              <a:t> </a:t>
            </a:r>
            <a:r>
              <a:rPr lang="cs-CZ" dirty="0" err="1" smtClean="0"/>
              <a:t>Dávidovej</a:t>
            </a:r>
            <a:r>
              <a:rPr lang="cs-CZ" dirty="0" smtClean="0"/>
              <a:t> </a:t>
            </a:r>
            <a:r>
              <a:rPr lang="cs-CZ" dirty="0"/>
              <a:t>osobnosti </a:t>
            </a:r>
            <a:r>
              <a:rPr lang="cs-CZ" dirty="0" err="1" smtClean="0"/>
              <a:t>stoja</a:t>
            </a:r>
            <a:r>
              <a:rPr lang="cs-CZ" dirty="0" smtClean="0"/>
              <a:t> </a:t>
            </a:r>
            <a:r>
              <a:rPr lang="cs-CZ" dirty="0"/>
              <a:t>jeho </a:t>
            </a:r>
            <a:r>
              <a:rPr lang="cs-CZ" dirty="0" err="1" smtClean="0"/>
              <a:t>pokračovatelia</a:t>
            </a:r>
            <a:r>
              <a:rPr lang="cs-CZ" dirty="0" smtClean="0"/>
              <a:t> </a:t>
            </a:r>
            <a:r>
              <a:rPr lang="cs-CZ" dirty="0"/>
              <a:t>a v </a:t>
            </a:r>
            <a:r>
              <a:rPr lang="cs-CZ" dirty="0" err="1"/>
              <a:t>istom</a:t>
            </a:r>
            <a:r>
              <a:rPr lang="cs-CZ" dirty="0"/>
              <a:t> </a:t>
            </a:r>
            <a:r>
              <a:rPr lang="cs-CZ" dirty="0" err="1"/>
              <a:t>zmysle</a:t>
            </a:r>
            <a:r>
              <a:rPr lang="cs-CZ" dirty="0"/>
              <a:t> jeho </a:t>
            </a:r>
            <a:r>
              <a:rPr lang="cs-CZ" dirty="0" smtClean="0"/>
              <a:t>dvojníci </a:t>
            </a:r>
            <a:r>
              <a:rPr lang="cs-CZ" dirty="0" err="1" smtClean="0"/>
              <a:t>Ezdráš</a:t>
            </a:r>
            <a:r>
              <a:rPr lang="cs-CZ" dirty="0" smtClean="0"/>
              <a:t> </a:t>
            </a:r>
            <a:r>
              <a:rPr lang="cs-CZ" dirty="0" err="1"/>
              <a:t>ako</a:t>
            </a:r>
            <a:r>
              <a:rPr lang="cs-CZ" dirty="0"/>
              <a:t> </a:t>
            </a:r>
            <a:r>
              <a:rPr lang="cs-CZ" dirty="0" err="1"/>
              <a:t>kňaz</a:t>
            </a:r>
            <a:r>
              <a:rPr lang="cs-CZ" dirty="0"/>
              <a:t> a reformátor je </a:t>
            </a:r>
            <a:r>
              <a:rPr lang="cs-CZ" dirty="0" err="1"/>
              <a:t>predstavený</a:t>
            </a:r>
            <a:r>
              <a:rPr lang="cs-CZ" dirty="0"/>
              <a:t> spolu s </a:t>
            </a:r>
            <a:r>
              <a:rPr lang="cs-CZ" dirty="0" err="1"/>
              <a:t>laikom</a:t>
            </a:r>
            <a:r>
              <a:rPr lang="cs-CZ" dirty="0"/>
              <a:t> </a:t>
            </a:r>
            <a:r>
              <a:rPr lang="cs-CZ" dirty="0" err="1" smtClean="0"/>
              <a:t>Nehemiášom</a:t>
            </a:r>
            <a:r>
              <a:rPr lang="cs-CZ" dirty="0" smtClean="0"/>
              <a:t>.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07530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latin typeface="Cambria"/>
                <a:cs typeface="Cambria"/>
              </a:rPr>
              <a:t>Postava</a:t>
            </a:r>
            <a:r>
              <a:rPr lang="en-US" b="1" dirty="0" smtClean="0">
                <a:latin typeface="Cambria"/>
                <a:cs typeface="Cambria"/>
              </a:rPr>
              <a:t> </a:t>
            </a:r>
            <a:r>
              <a:rPr lang="en-US" b="1" dirty="0" err="1" smtClean="0">
                <a:latin typeface="Cambria"/>
                <a:cs typeface="Cambria"/>
              </a:rPr>
              <a:t>Nehemiáša</a:t>
            </a:r>
            <a:endParaRPr lang="en-US" b="1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k-SK" dirty="0" smtClean="0">
                <a:latin typeface="Cambria"/>
                <a:cs typeface="Cambria"/>
              </a:rPr>
              <a:t>V </a:t>
            </a:r>
            <a:r>
              <a:rPr lang="sk-SK" b="1" dirty="0" smtClean="0">
                <a:solidFill>
                  <a:srgbClr val="FF0000"/>
                </a:solidFill>
                <a:latin typeface="Cambria"/>
                <a:cs typeface="Cambria"/>
              </a:rPr>
              <a:t>Neh 9 </a:t>
            </a:r>
            <a:r>
              <a:rPr lang="sk-SK" dirty="0" smtClean="0">
                <a:latin typeface="Cambria"/>
                <a:cs typeface="Cambria"/>
              </a:rPr>
              <a:t>je modlitba Nehemiáša. Za </a:t>
            </a:r>
            <a:r>
              <a:rPr lang="sk-SK" dirty="0">
                <a:latin typeface="Cambria"/>
                <a:cs typeface="Cambria"/>
              </a:rPr>
              <a:t>touto modlitbou </a:t>
            </a:r>
            <a:r>
              <a:rPr lang="sk-SK" dirty="0" smtClean="0">
                <a:latin typeface="Cambria"/>
                <a:cs typeface="Cambria"/>
              </a:rPr>
              <a:t>nasledujú </a:t>
            </a:r>
            <a:r>
              <a:rPr lang="sk-SK" dirty="0">
                <a:latin typeface="Cambria"/>
                <a:cs typeface="Cambria"/>
              </a:rPr>
              <a:t>činy (Nehemiášovo rozhodnutie vydať sa so súhlasom perzského kráľa na cestu do Izraela; jeho príchod do Jeruzalema), ktoré potvrdzujú opodstatnenie Nehemiášovej modlitby a jeho nádeje</a:t>
            </a:r>
            <a:r>
              <a:rPr lang="sk-SK" dirty="0" smtClean="0">
                <a:latin typeface="Cambria"/>
                <a:cs typeface="Cambria"/>
              </a:rPr>
              <a:t>.</a:t>
            </a:r>
          </a:p>
          <a:p>
            <a:pPr algn="just"/>
            <a:r>
              <a:rPr lang="cs-CZ" smtClean="0">
                <a:latin typeface="Cambria"/>
                <a:cs typeface="Cambria"/>
              </a:rPr>
              <a:t>Nehemiáš</a:t>
            </a:r>
            <a:r>
              <a:rPr lang="cs-CZ" dirty="0" smtClean="0">
                <a:latin typeface="Cambria"/>
                <a:cs typeface="Cambria"/>
              </a:rPr>
              <a:t> vidí </a:t>
            </a:r>
            <a:r>
              <a:rPr lang="cs-CZ" dirty="0" err="1" smtClean="0">
                <a:latin typeface="Cambria"/>
                <a:cs typeface="Cambria"/>
              </a:rPr>
              <a:t>budúcnosť</a:t>
            </a:r>
            <a:r>
              <a:rPr lang="cs-CZ" dirty="0" smtClean="0">
                <a:latin typeface="Cambria"/>
                <a:cs typeface="Cambria"/>
              </a:rPr>
              <a:t> v</a:t>
            </a:r>
            <a:r>
              <a:rPr lang="cs-CZ" dirty="0">
                <a:latin typeface="Cambria"/>
                <a:cs typeface="Cambria"/>
              </a:rPr>
              <a:t> </a:t>
            </a:r>
            <a:r>
              <a:rPr lang="cs-CZ" dirty="0" err="1">
                <a:latin typeface="Cambria"/>
                <a:cs typeface="Cambria"/>
              </a:rPr>
              <a:t>dôslednom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uskutočňovaní</a:t>
            </a:r>
            <a:r>
              <a:rPr lang="cs-CZ" dirty="0">
                <a:latin typeface="Cambria"/>
                <a:cs typeface="Cambria"/>
              </a:rPr>
              <a:t> kultu, </a:t>
            </a:r>
            <a:r>
              <a:rPr lang="cs-CZ" dirty="0" err="1">
                <a:latin typeface="Cambria"/>
                <a:cs typeface="Cambria"/>
              </a:rPr>
              <a:t>čo</a:t>
            </a:r>
            <a:r>
              <a:rPr lang="cs-CZ" dirty="0">
                <a:latin typeface="Cambria"/>
                <a:cs typeface="Cambria"/>
              </a:rPr>
              <a:t> má </a:t>
            </a:r>
            <a:r>
              <a:rPr lang="cs-CZ" dirty="0" err="1">
                <a:latin typeface="Cambria"/>
                <a:cs typeface="Cambria"/>
              </a:rPr>
              <a:t>zaistiť</a:t>
            </a:r>
            <a:r>
              <a:rPr lang="cs-CZ" dirty="0">
                <a:latin typeface="Cambria"/>
                <a:cs typeface="Cambria"/>
              </a:rPr>
              <a:t> národu identitu a </a:t>
            </a:r>
            <a:r>
              <a:rPr lang="cs-CZ" dirty="0" err="1">
                <a:latin typeface="Cambria"/>
                <a:cs typeface="Cambria"/>
              </a:rPr>
              <a:t>perspektívu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prežitia</a:t>
            </a:r>
            <a:r>
              <a:rPr lang="cs-CZ" dirty="0">
                <a:latin typeface="Cambria"/>
                <a:cs typeface="Cambria"/>
              </a:rPr>
              <a:t> aj </a:t>
            </a:r>
            <a:r>
              <a:rPr lang="cs-CZ" dirty="0" err="1">
                <a:latin typeface="Cambria"/>
                <a:cs typeface="Cambria"/>
              </a:rPr>
              <a:t>vo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vtedajšej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ťažkej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dobe</a:t>
            </a:r>
            <a:r>
              <a:rPr lang="cs-CZ" dirty="0">
                <a:latin typeface="Cambria"/>
                <a:cs typeface="Cambria"/>
              </a:rPr>
              <a:t>, </a:t>
            </a:r>
            <a:r>
              <a:rPr lang="cs-CZ" dirty="0" err="1">
                <a:latin typeface="Cambria"/>
                <a:cs typeface="Cambria"/>
              </a:rPr>
              <a:t>keď</a:t>
            </a:r>
            <a:r>
              <a:rPr lang="cs-CZ" dirty="0">
                <a:latin typeface="Cambria"/>
                <a:cs typeface="Cambria"/>
              </a:rPr>
              <a:t> Izrael </a:t>
            </a:r>
            <a:r>
              <a:rPr lang="cs-CZ" dirty="0" err="1">
                <a:latin typeface="Cambria"/>
                <a:cs typeface="Cambria"/>
              </a:rPr>
              <a:t>nemal</a:t>
            </a:r>
            <a:r>
              <a:rPr lang="cs-CZ" dirty="0">
                <a:latin typeface="Cambria"/>
                <a:cs typeface="Cambria"/>
              </a:rPr>
              <a:t> </a:t>
            </a:r>
            <a:r>
              <a:rPr lang="cs-CZ" dirty="0" err="1">
                <a:latin typeface="Cambria"/>
                <a:cs typeface="Cambria"/>
              </a:rPr>
              <a:t>kráľa</a:t>
            </a:r>
            <a:r>
              <a:rPr lang="cs-CZ" dirty="0">
                <a:latin typeface="Cambria"/>
                <a:cs typeface="Cambria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168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504</TotalTime>
  <Words>225</Words>
  <Application>Microsoft Macintosh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Foundry</vt:lpstr>
      <vt:lpstr>KNIHA NEHEMIÁŠOVA</vt:lpstr>
      <vt:lpstr>Spracovanie dejín Izraela </vt:lpstr>
      <vt:lpstr>Autorstvo kronikárskeho diela </vt:lpstr>
      <vt:lpstr>Charakteristika kronistického diela</vt:lpstr>
      <vt:lpstr>Cieľ knihy Nehemiáša</vt:lpstr>
      <vt:lpstr>Postava Nehemiáša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Frantisek Trstensky</dc:creator>
  <cp:lastModifiedBy>Frantisek Trstensky</cp:lastModifiedBy>
  <cp:revision>9</cp:revision>
  <dcterms:created xsi:type="dcterms:W3CDTF">2022-11-27T08:17:57Z</dcterms:created>
  <dcterms:modified xsi:type="dcterms:W3CDTF">2022-11-27T16:42:34Z</dcterms:modified>
</cp:coreProperties>
</file>