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9" r:id="rId19"/>
    <p:sldId id="276" r:id="rId20"/>
    <p:sldId id="277" r:id="rId21"/>
    <p:sldId id="278" r:id="rId22"/>
    <p:sldId id="273" r:id="rId23"/>
    <p:sldId id="274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2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A590A-DF20-4C61-B5B1-8C00F020BFCE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D7A62-C13F-4CA5-854D-73E2021FCAE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D7A62-C13F-4CA5-854D-73E2021FCAEF}" type="slidenum">
              <a:rPr lang="sk-SK" smtClean="0"/>
              <a:pPr/>
              <a:t>43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9AAD09-9F72-4BCC-967A-5A1581FE451D}" type="datetimeFigureOut">
              <a:rPr lang="sk-SK" smtClean="0"/>
              <a:pPr/>
              <a:t>23.03.2022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BEB739-CD81-4786-B636-B44AE70AB8C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My, deti a hranice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>
                <a:solidFill>
                  <a:schemeClr val="tx1"/>
                </a:solidFill>
              </a:rPr>
              <a:t>„Bože, daj mi trpezlivosť prijímať veci, ktoré nemôžem zmeniť, odvahu zmeniť veci, ktoré môžem zmeniť, a múdrosť, aby som ich dokázal rozlíšiť. Amen.“</a:t>
            </a:r>
            <a:endParaRPr lang="sk-S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4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k-SK" dirty="0" smtClean="0"/>
              <a:t>„Pravda</a:t>
            </a:r>
            <a:r>
              <a:rPr lang="sk-SK" dirty="0"/>
              <a:t>, každá výchova v prítomnosti sa nezdá radostná, ale krušná; neskôr však prináša upokojujúce ovocie spravodlivosti tým, ktorých ona vycvičila</a:t>
            </a:r>
            <a:r>
              <a:rPr lang="sk-SK" dirty="0" smtClean="0"/>
              <a:t>.“</a:t>
            </a:r>
          </a:p>
          <a:p>
            <a:pPr marL="0" indent="0">
              <a:buNone/>
            </a:pPr>
            <a:r>
              <a:rPr lang="sk-SK" dirty="0" smtClean="0"/>
              <a:t>Deti potrebujú lásku a povzbudenie, aby vedeli prijať zodpovednosť a hranice pre svoj pocit všemohúcnosti – toto je v rukách rodičov.</a:t>
            </a:r>
          </a:p>
          <a:p>
            <a:pPr marL="0" indent="0">
              <a:buNone/>
            </a:pPr>
            <a:r>
              <a:rPr lang="sk-SK" dirty="0" smtClean="0"/>
              <a:t>Dieťa zistí, že keď sa nespráva dobre k iným – ubližuje im to, poškodzuje to jeho vzťahy.</a:t>
            </a:r>
          </a:p>
          <a:p>
            <a:pPr marL="0" indent="0">
              <a:buNone/>
            </a:pPr>
            <a:r>
              <a:rPr lang="sk-SK" dirty="0" smtClean="0"/>
              <a:t>Ak sa bráni hraniciam, je potrebné mu pokojne vysvetliť danú situáciu, pomenovať svoje pocity – napr. „uráža ma to“ a napomenúť ho – „nedovolím ti, aby si mi nadával,“ „chcel by si, aby sa k tebe niekto takto správal?“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Hebr</a:t>
            </a:r>
            <a:r>
              <a:rPr lang="sk-SK" dirty="0" smtClean="0"/>
              <a:t> 12,11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67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chce, aby sa zmenila realita</a:t>
            </a:r>
          </a:p>
          <a:p>
            <a:r>
              <a:rPr lang="sk-SK" dirty="0" smtClean="0"/>
              <a:t>chce, aby jeho rodič pocítil rovnakú bolesť akú cíti ono samo.</a:t>
            </a:r>
          </a:p>
          <a:p>
            <a:pPr marL="0" indent="0">
              <a:buNone/>
            </a:pPr>
            <a:r>
              <a:rPr lang="sk-SK" dirty="0" smtClean="0"/>
              <a:t>Úloha rodiča:</a:t>
            </a:r>
          </a:p>
          <a:p>
            <a:r>
              <a:rPr lang="sk-SK" dirty="0" smtClean="0"/>
              <a:t>nemeniť hranice a nenechať sa frustrovať</a:t>
            </a:r>
          </a:p>
          <a:p>
            <a:r>
              <a:rPr lang="sk-SK" dirty="0" smtClean="0"/>
              <a:t>zostať pevný a zachovať si empatiu</a:t>
            </a:r>
          </a:p>
          <a:p>
            <a:r>
              <a:rPr lang="sk-SK" dirty="0" smtClean="0"/>
              <a:t>nenechať sa rozčúliť</a:t>
            </a:r>
          </a:p>
          <a:p>
            <a:r>
              <a:rPr lang="sk-SK" dirty="0" smtClean="0"/>
              <a:t>netrestať dieťa za jeho protesty, ktoré nakoniec ustúpia realite a dieťa sa môže naučiť prežívať smútok (najdôležitejšie), prežiť stratu toho, čo chcelo a ísť ďalej.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Dieťa chce posunúť hranice zo strany rodiča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6652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Empatia spolu s realitou vedie k schopnosti ísť ďalej.</a:t>
            </a:r>
          </a:p>
          <a:p>
            <a:r>
              <a:rPr lang="sk-SK" dirty="0" smtClean="0"/>
              <a:t>Pozitívny výsledok – zákon úcty deti učí, že svet nepatrí len im a že sa oň musia deliť s druhými. Učia sa byť dobrými blížnymi a konať so svojimi blížnymi tak ako by chceli, aby robili s nimi. Nie vždy dosiahnu čo chcú, ale dokážu sa s tým zmieriť.</a:t>
            </a:r>
          </a:p>
          <a:p>
            <a:r>
              <a:rPr lang="sk-SK" dirty="0" smtClean="0"/>
              <a:t>Deti protestujú proti hranici, snažia sa ju zmierniť a potrestať toho, kto ju stanoví. Zachovávajte hranicu, pričom uplatňujte princíp reality a vcítenia sa. Deti hranicu prijmú a vytvoria si k nej láskyplnejší postoj.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Empatia, realita, pozitívny výsledok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533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dirty="0" smtClean="0"/>
              <a:t>Svoje prežitky si zafarbujeme svojimi názormi, prianiami a obavami. Práve preto sú dôležité vnútorné zdroje skutočnosti ako napríklad Biblia. Jedným z cieľov výchovy detí pomocou hraníc je to, aby vaše dieťa získalo vnútorný cit pre lásku a dané hranice. Nie pre hranice, ktoré mu pripomíname zvonku – „očisti si topánky“.</a:t>
            </a:r>
          </a:p>
          <a:p>
            <a:pPr marL="0" indent="0">
              <a:buNone/>
            </a:pPr>
            <a:r>
              <a:rPr lang="sk-SK" dirty="0" smtClean="0"/>
              <a:t>Ak dieťa ubližuje iným deťom – potrebuje hranice. Nehovorte mu: „zraňuje to tvojho spolužiaka, že sa mu posmievaš“, ale: „ako si myslíš, že sa cíti, keď sa mu iní posmievajú“ – tak pomáhame svojmu dieťaťu byť tvorcom jeho vnútorných hraníc – vedeným a motivovaným súcitom s druhými.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Vnútorný cit pre lásku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8669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dirty="0" smtClean="0"/>
              <a:t>Je rozdiel medzi spôsobovaním bolesti a ubližovaním.</a:t>
            </a:r>
          </a:p>
          <a:p>
            <a:pPr marL="0" indent="0">
              <a:buNone/>
            </a:pPr>
            <a:r>
              <a:rPr lang="sk-SK" dirty="0" smtClean="0"/>
              <a:t>Hranice prinášajú bolesť, ale neubližujú.</a:t>
            </a:r>
          </a:p>
          <a:p>
            <a:pPr marL="0" indent="0">
              <a:buNone/>
            </a:pPr>
            <a:r>
              <a:rPr lang="sk-SK" dirty="0" smtClean="0"/>
              <a:t>Spôsobiť bolesť znamená, že dieťa pociťuje smútok alebo zranenú pýchu, či stratu niečoho, čo si cení,  kvôli výchovnému zásahu.</a:t>
            </a:r>
          </a:p>
          <a:p>
            <a:pPr marL="0" indent="0">
              <a:buNone/>
            </a:pPr>
            <a:r>
              <a:rPr lang="sk-SK" dirty="0" smtClean="0"/>
              <a:t>Ublížiť – znamená spôsobiť skutočné zranenie poškodením jeho osobnosti alebo tým, že mu neposkytneme niečo, čo potrebuje, pretože ho odsúdime, zaútočíme na neho alebo ho opustíme.</a:t>
            </a:r>
          </a:p>
          <a:p>
            <a:pPr marL="0" indent="0">
              <a:buNone/>
            </a:pPr>
            <a:r>
              <a:rPr lang="sk-SK" dirty="0" smtClean="0"/>
              <a:t>Bolesť a rast</a:t>
            </a:r>
          </a:p>
          <a:p>
            <a:pPr marL="0" indent="0">
              <a:buNone/>
            </a:pPr>
            <a:r>
              <a:rPr lang="sk-SK" dirty="0" smtClean="0"/>
              <a:t>K rastu patrí bolesť. Nie každá bolesť prináša rast. Rozdiel je v tom, či človek zostane na dne alebo bude rásť – nezostane tam, kde je. Bez bolesti niet víťazstva.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Bolesť môže byť darom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3727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Žiadajte od dieťaťa prejavy vďačnosti – tak vyjadríte svoje vlastné hranice, že nedovolíte, aby niekto bral vašu námahu ako samozrejmosť.</a:t>
            </a:r>
          </a:p>
          <a:p>
            <a:r>
              <a:rPr lang="sk-SK" dirty="0" smtClean="0"/>
              <a:t>Závistlivé* priania nechajte umrieť a pomáhajte vašim deťom pri dosahovaní tých, ktoré vychádzajú zo srdca. </a:t>
            </a:r>
            <a:r>
              <a:rPr lang="sk-SK" dirty="0" err="1" smtClean="0"/>
              <a:t>Porov</a:t>
            </a:r>
            <a:r>
              <a:rPr lang="sk-SK" dirty="0" smtClean="0"/>
              <a:t>.: „</a:t>
            </a:r>
            <a:r>
              <a:rPr lang="sk-SK" dirty="0"/>
              <a:t>Splnená túžba lahodí,..“ </a:t>
            </a:r>
            <a:r>
              <a:rPr lang="sk-SK" dirty="0" err="1" smtClean="0"/>
              <a:t>Prís</a:t>
            </a:r>
            <a:r>
              <a:rPr lang="sk-SK" dirty="0" smtClean="0"/>
              <a:t> 13,19 </a:t>
            </a:r>
            <a:r>
              <a:rPr lang="sk-SK" dirty="0"/>
              <a:t> </a:t>
            </a: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*(Závisť = pýcha – pocit človeka, že je Boh a že mu patrí celý svet, žiadostivosť – nikdy nemá dosť, chce stále viac).</a:t>
            </a:r>
          </a:p>
          <a:p>
            <a:r>
              <a:rPr lang="sk-SK" dirty="0" smtClean="0"/>
              <a:t>Nedostatok dieťaťa, jeho potreby a túžby sú jeho problém – ak využije svoje schopnosti môže dosahovať stanovené ciele.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Láska a hranice sú rysy dobrého rodiča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877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Jeden z najväčších darov, ktorý môžeme dať svojmu dieťaťu – znamená to chopiť sa iniciatívy, „ťahať“ ako prvý.</a:t>
            </a:r>
          </a:p>
          <a:p>
            <a:r>
              <a:rPr lang="sk-SK" dirty="0" smtClean="0"/>
              <a:t>Sme stvorení tak, aby sme boli celý život aktívne závislí na Bohu a na druhých. Pozor! Nezamieňajme si závislosť s pasivitou, aktivitu so sebestačnosťou.</a:t>
            </a:r>
          </a:p>
          <a:p>
            <a:r>
              <a:rPr lang="sk-SK" dirty="0" smtClean="0"/>
              <a:t>Aktívni ľudia sa snažia urobiť všetko sami. Aktivita zn.: „urob všetko, čo vieš a daj iným priestor, aby doplnili to, čo nevieš.“  </a:t>
            </a:r>
            <a:r>
              <a:rPr lang="sk-SK" dirty="0" err="1" smtClean="0"/>
              <a:t>Porov</a:t>
            </a:r>
            <a:r>
              <a:rPr lang="sk-SK" dirty="0" smtClean="0"/>
              <a:t>.: „A </a:t>
            </a:r>
            <a:r>
              <a:rPr lang="sk-SK" dirty="0"/>
              <a:t>preto moji milovaní, ako ste vždy poslúchli, a nielen v mojej prítomnosti, ale oveľa viac teraz v mojej neprítomnosti, s bázňou a chvením pracujte na svojej spáse. </a:t>
            </a:r>
            <a:r>
              <a:rPr lang="sk-SK" dirty="0" smtClean="0"/>
              <a:t>Veď </a:t>
            </a:r>
            <a:r>
              <a:rPr lang="sk-SK" dirty="0"/>
              <a:t>to Boh pôsobí vo vás, že aj chcete, aj konáte, čo sa jemu páči</a:t>
            </a:r>
            <a:r>
              <a:rPr lang="sk-SK" dirty="0" smtClean="0"/>
              <a:t>.“ </a:t>
            </a:r>
            <a:r>
              <a:rPr lang="sk-SK" dirty="0" err="1" smtClean="0"/>
              <a:t>Flp</a:t>
            </a:r>
            <a:r>
              <a:rPr lang="sk-SK" dirty="0" smtClean="0"/>
              <a:t> 2,12-13</a:t>
            </a:r>
          </a:p>
          <a:p>
            <a:r>
              <a:rPr lang="sk-SK" dirty="0" smtClean="0"/>
              <a:t>Pasívne deti nerobia chyby, ale ani nerastú.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Dar aktivity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4999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Aby dieťa dávalo najavo svoje potreby, protestovalo proti tomu, čo je zlé, plnilo svoju úlohu vo vzťahoch s kamarátmi, robilo svoje úlohy doma, v škole a postupne, ako bude dozrievať, na seba bralo stále väčšie bremeno svojho života.</a:t>
            </a:r>
          </a:p>
          <a:p>
            <a:pPr marL="0" indent="0">
              <a:buNone/>
            </a:pPr>
            <a:r>
              <a:rPr lang="sk-SK" dirty="0" smtClean="0"/>
              <a:t>BOHOM DANÝ SYSTÉM VÝCHOVY:</a:t>
            </a:r>
          </a:p>
          <a:p>
            <a:r>
              <a:rPr lang="sk-SK" dirty="0" smtClean="0"/>
              <a:t>Úloha rodiča – stanoviť hranice a s láskou uplatňovať dôsledky</a:t>
            </a:r>
          </a:p>
          <a:p>
            <a:r>
              <a:rPr lang="sk-SK" dirty="0" smtClean="0"/>
              <a:t>Úloha dieťaťa – svojou aktívnou agresiou preveriť vaše hranice a poučiť sa tak o realite, o vzťahoch a o zodpovednosti 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 potrebné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818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5400" dirty="0" smtClean="0"/>
              <a:t>VAŠE DIEŤA NIE JE DOKONALÉ</a:t>
            </a:r>
          </a:p>
          <a:p>
            <a:r>
              <a:rPr lang="sk-SK" sz="5400" dirty="0" smtClean="0"/>
              <a:t>DANÝ PROBLÉM NIE JE PROBLÉM</a:t>
            </a:r>
          </a:p>
          <a:p>
            <a:r>
              <a:rPr lang="sk-SK" sz="5400" dirty="0" smtClean="0"/>
              <a:t>ČAS VŠETKO VYLIEČI</a:t>
            </a:r>
            <a:endParaRPr lang="sk-SK" sz="5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Pozor na tieto 3 skutočnosti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1702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Mnohí rodičia zapierajú správanie svojho dieťaťa, odôvodňujú ho, ospravedlňujú skutočné problémy.</a:t>
            </a:r>
          </a:p>
          <a:p>
            <a:r>
              <a:rPr lang="sk-SK" dirty="0" smtClean="0"/>
              <a:t>Odvrávanie hodnotia ako roztomilý prejav zmyslu pre humor,</a:t>
            </a:r>
          </a:p>
          <a:p>
            <a:pPr marL="0" indent="0">
              <a:buNone/>
            </a:pPr>
            <a:r>
              <a:rPr lang="sk-SK" dirty="0" smtClean="0"/>
              <a:t>lenivosť ako prejav vyčerpanosti, neodbytnosť ako prejav smelosti.</a:t>
            </a:r>
          </a:p>
          <a:p>
            <a:r>
              <a:rPr lang="sk-SK" dirty="0" smtClean="0"/>
              <a:t>Prečo to rodičia robia? Jedni sa chcú vyhnúť pocitom viny. </a:t>
            </a:r>
            <a:r>
              <a:rPr lang="sk-SK" dirty="0"/>
              <a:t>I</a:t>
            </a:r>
            <a:r>
              <a:rPr lang="sk-SK" dirty="0" smtClean="0"/>
              <a:t>ní to berú ako ohrozenie vlastného perfekcionizmu. Iní majú pocit, že ich dieťa je diskriminované. Iní nechcú byť trápni a iní nechcú mať starosti s disciplínou ich detí.</a:t>
            </a:r>
          </a:p>
          <a:p>
            <a:r>
              <a:rPr lang="sk-SK" dirty="0" smtClean="0"/>
              <a:t>Hovorí sa: „ak ti jeden človek povie, že si kôň, povieš mu, že je vôl. Ak ti to povie 5 ľudí, bež si kúpiť </a:t>
            </a:r>
            <a:r>
              <a:rPr lang="sk-SK" dirty="0" err="1" smtClean="0"/>
              <a:t>sedlo“☺</a:t>
            </a:r>
            <a:r>
              <a:rPr lang="sk-SK" dirty="0" smtClean="0"/>
              <a:t>.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Vaše dieťa nie je dokonalé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9878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Hranice ukazujú, kde jeden človek začína a druhý končí.</a:t>
            </a:r>
          </a:p>
          <a:p>
            <a:r>
              <a:rPr lang="sk-SK" dirty="0" smtClean="0"/>
              <a:t>Dieťa potrebuje vedieť, kde začína, za čo musí prijať zodpovednosť a za čo nie. </a:t>
            </a:r>
          </a:p>
          <a:p>
            <a:r>
              <a:rPr lang="sk-SK" dirty="0" smtClean="0"/>
              <a:t>Keď vie, že svet od neho očakáva zodpovednosť za jeho osobnosť a život, môže si múdro počínať v živote.</a:t>
            </a:r>
          </a:p>
          <a:p>
            <a:r>
              <a:rPr lang="sk-SK" dirty="0" smtClean="0"/>
              <a:t>Ak vyrastá vo vzťahu, kde nie sú jasne určené hranice, nezíska nad sebou vládu, ktorá by mu umožnila stať sa úspešným.</a:t>
            </a:r>
          </a:p>
          <a:p>
            <a:r>
              <a:rPr lang="sk-SK" dirty="0" smtClean="0"/>
              <a:t>Bude sa snažiť ovládať druhých, ale seba nebude zvládať.</a:t>
            </a:r>
          </a:p>
          <a:p>
            <a:endParaRPr lang="sk-SK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Prečo máme budovať hranice vo vzťahu k deťom? Deti sa nenarodia s hranicami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1394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To, čo vás na dieťati rozčuľuje nepredstavuje jadro problému – ide o príznak iného problému, ktorý sa často týka hraníc. </a:t>
            </a:r>
          </a:p>
          <a:p>
            <a:r>
              <a:rPr lang="sk-SK" dirty="0" smtClean="0"/>
              <a:t>Správanie vášho dieťaťa môže byť motivované niečím narušeným alebo nedostatočne vyvinutým v jeho charaktere. Daný príznak nás upozorňuje na vnútorný problém.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Daný problém nie je problém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6608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Oni z toho vyrastú.</a:t>
            </a:r>
          </a:p>
          <a:p>
            <a:r>
              <a:rPr lang="sk-SK" dirty="0" smtClean="0"/>
              <a:t>Áno, ale zostanú bez hraníc.</a:t>
            </a:r>
          </a:p>
          <a:p>
            <a:r>
              <a:rPr lang="sk-SK" dirty="0" smtClean="0"/>
              <a:t>Ak sa vyhýbate riešeniu problémov, dávate diablovi príležitosť na brzdenie jeho rastu.</a:t>
            </a:r>
          </a:p>
          <a:p>
            <a:r>
              <a:rPr lang="sk-SK" dirty="0" err="1" smtClean="0"/>
              <a:t>Ef</a:t>
            </a:r>
            <a:r>
              <a:rPr lang="sk-SK" dirty="0" smtClean="0"/>
              <a:t> 4,25 - 27: „Preto </a:t>
            </a:r>
            <a:r>
              <a:rPr lang="sk-SK" dirty="0"/>
              <a:t>odložte lož a hovorte pravdu každý so svojím blížnym, veď sme si navzájom údmi. </a:t>
            </a:r>
            <a:r>
              <a:rPr lang="sk-SK" dirty="0" smtClean="0"/>
              <a:t>Hnevajte </a:t>
            </a:r>
            <a:r>
              <a:rPr lang="sk-SK" dirty="0"/>
              <a:t>sa, ale nehrešte! Slnko nech nezapadá nad vaším hnevom; </a:t>
            </a:r>
            <a:r>
              <a:rPr lang="sk-SK" dirty="0" smtClean="0"/>
              <a:t>a </a:t>
            </a:r>
            <a:r>
              <a:rPr lang="sk-SK" dirty="0"/>
              <a:t>nedávajte miesto diablovi</a:t>
            </a:r>
            <a:r>
              <a:rPr lang="sk-SK" dirty="0" smtClean="0"/>
              <a:t>!“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Čas všetko vylieči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7226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Tam, kde nie sú hranice – rastie zlo. Pasívny človek je spojencom zla, pretože proti nemu nebojuje. (</a:t>
            </a:r>
            <a:r>
              <a:rPr lang="sk-SK" dirty="0" err="1" smtClean="0"/>
              <a:t>Ef</a:t>
            </a:r>
            <a:r>
              <a:rPr lang="sk-SK" dirty="0" smtClean="0"/>
              <a:t> 4,27; </a:t>
            </a:r>
            <a:r>
              <a:rPr lang="sk-SK" dirty="0" err="1" smtClean="0"/>
              <a:t>Hebr</a:t>
            </a:r>
            <a:r>
              <a:rPr lang="sk-SK" dirty="0" smtClean="0"/>
              <a:t> 10,38; </a:t>
            </a:r>
            <a:r>
              <a:rPr lang="sk-SK" dirty="0" err="1" smtClean="0"/>
              <a:t>Mt</a:t>
            </a:r>
            <a:r>
              <a:rPr lang="sk-SK" dirty="0" smtClean="0"/>
              <a:t> 25, 24-28; </a:t>
            </a:r>
            <a:r>
              <a:rPr lang="sk-SK" dirty="0" err="1" smtClean="0"/>
              <a:t>Jk</a:t>
            </a:r>
            <a:r>
              <a:rPr lang="sk-SK" dirty="0" smtClean="0"/>
              <a:t> 5,8)</a:t>
            </a:r>
          </a:p>
          <a:p>
            <a:r>
              <a:rPr lang="sk-SK" dirty="0" smtClean="0"/>
              <a:t>Zlé rozhodnutie je lepšie ako žiadne.</a:t>
            </a:r>
            <a:endParaRPr lang="sk-SK" dirty="0"/>
          </a:p>
          <a:p>
            <a:r>
              <a:rPr lang="sk-SK" dirty="0" smtClean="0"/>
              <a:t>Domov by nemal byť miestom, kde sa dieťa schováva pred životom. Žiadajte od neho, aby sa doma učilo zručnostiam a plnilo úlohy.</a:t>
            </a:r>
          </a:p>
          <a:p>
            <a:r>
              <a:rPr lang="sk-SK" dirty="0" smtClean="0"/>
              <a:t>Deti nepotrebujú rodičov, ktorí hovoria o hraniciach. Potrebujú takých, ktorí budú sami hranicami – t. zn., že vo všetkých situáciách budú na svoje deti reagovať s empatiou, pevnosťou, slobodou a dôsledkami. Takto so svojimi deťmi koná Boh – on je naším vzorom.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Pasívny postoj je sklamaním, nie cnosťou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2147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Hranice vo vzťahu k deťom neznamenajú „nútiť“ dieťa, aby niečo robilo.</a:t>
            </a:r>
          </a:p>
          <a:p>
            <a:r>
              <a:rPr lang="sk-SK" dirty="0" smtClean="0"/>
              <a:t>Ľudia, ktorí sú k niečomu nútení, nemajú slobodu robiť zrelé a morálne rozhodnutia.</a:t>
            </a:r>
          </a:p>
          <a:p>
            <a:r>
              <a:rPr lang="sk-SK" dirty="0" smtClean="0"/>
              <a:t>Ide o usmerňovanie existencie dieťaťa tak, aby znášalo dôsledky svojho správania a tak ho viesť k väčšej zodpovednosti a záujmu o druhých.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Nenúťte dieťa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0337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Nie za hranice jeho schopností. Čím je dieťa staršie, tým viacej frustrácie môže zniesť – stupeň zrelosti.</a:t>
            </a:r>
          </a:p>
          <a:p>
            <a:r>
              <a:rPr lang="sk-SK" dirty="0" smtClean="0"/>
              <a:t>Zamerajte sa na základnú zodpovednosť, schopnosť získavať a udržiavať si dobrých priateľov, plnenie príkazov, schopnosť nesúhlasiť a protestovať, schopnosť znášať straty, schopnosť prijímať prehru, zlyhanie svoje aj druhých, postoj k autorite.</a:t>
            </a:r>
          </a:p>
          <a:p>
            <a:r>
              <a:rPr lang="sk-SK" dirty="0" smtClean="0"/>
              <a:t>Príchylnosť – je dieťa schopné nadviazať s vami spojenie na emocionálnej úrovni? Vidí vo vás toho, koho zaujíma? Kto pri ňom stojí? Alebo si drží odstup?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Cieľ – posúvať dieťa za hranice jeho pohodlia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6385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Hovorí vaše dieťa pravdu? Alebo má problémy s podvádzaním a klamstvom?</a:t>
            </a:r>
          </a:p>
          <a:p>
            <a:r>
              <a:rPr lang="sk-SK" dirty="0" smtClean="0"/>
              <a:t>Kontext: v akom prostredí žije? Je rodina </a:t>
            </a:r>
            <a:r>
              <a:rPr lang="sk-SK" dirty="0" err="1" smtClean="0"/>
              <a:t>ok</a:t>
            </a:r>
            <a:r>
              <a:rPr lang="sk-SK" dirty="0" smtClean="0"/>
              <a:t>? Má problémy s učením, so súrodencami? Snažte sa pochopiť ako na neho vplýva prostredie.</a:t>
            </a:r>
          </a:p>
          <a:p>
            <a:r>
              <a:rPr lang="sk-SK" dirty="0" smtClean="0"/>
              <a:t>Konkrétny hraničný problém: má vaše dieťa problém s pravidlami v rodine, s domácimi povinnosťami, s kamarátmi, so školou?</a:t>
            </a:r>
          </a:p>
          <a:p>
            <a:r>
              <a:rPr lang="sk-SK" dirty="0" smtClean="0"/>
              <a:t>Závažnosť: určte o aký hlboký problém ide. Venujte sa problémom týkajúcim sa: POCTIVOSTI, ZODPOVEDNOSTI, ZÁUJMU O INÝCH, MORÁLKY.</a:t>
            </a:r>
          </a:p>
          <a:p>
            <a:r>
              <a:rPr lang="sk-SK" dirty="0" smtClean="0"/>
              <a:t>Dávajte dieťaťu väčšiu voľnosť v hudbe, účese, v neporiadku </a:t>
            </a:r>
            <a:r>
              <a:rPr lang="sk-SK" smtClean="0"/>
              <a:t>v izbe,..</a:t>
            </a:r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Poctivosť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0960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Správanie dieťaťa ovládať </a:t>
            </a:r>
            <a:r>
              <a:rPr lang="sk-SK" dirty="0" smtClean="0"/>
              <a:t>nemôžete, ale dôsledky áno.</a:t>
            </a:r>
          </a:p>
          <a:p>
            <a:r>
              <a:rPr lang="sk-SK" dirty="0" smtClean="0"/>
              <a:t>Nechajte dieťaťu možnosť, aby sa k vašim očakávaniam vyjadrilo a v rámci možnosti sa mu snažte vyhovieť.</a:t>
            </a:r>
          </a:p>
          <a:p>
            <a:r>
              <a:rPr lang="sk-SK" dirty="0" smtClean="0"/>
              <a:t>Fázy vývoja: </a:t>
            </a:r>
          </a:p>
          <a:p>
            <a:pPr marL="571500" indent="-571500">
              <a:buFont typeface="+mj-lt"/>
              <a:buAutoNum type="romanUcPeriod"/>
            </a:pPr>
            <a:r>
              <a:rPr lang="sk-SK" dirty="0" smtClean="0"/>
              <a:t>Liahnutie – mama a ja sme iná osoba </a:t>
            </a:r>
          </a:p>
          <a:p>
            <a:pPr marL="571500" indent="-571500">
              <a:buFont typeface="+mj-lt"/>
              <a:buAutoNum type="romanUcPeriod"/>
            </a:pPr>
            <a:r>
              <a:rPr lang="sk-SK" dirty="0" smtClean="0"/>
              <a:t>Precvičovanie – všetko dokážem – bez hraníc, s prísnymi hranicami, skúša, skáče, prekračuje hranice</a:t>
            </a:r>
          </a:p>
          <a:p>
            <a:pPr marL="571500" indent="-571500">
              <a:buFont typeface="+mj-lt"/>
              <a:buAutoNum type="romanUcPeriod"/>
            </a:pPr>
            <a:r>
              <a:rPr lang="sk-SK" dirty="0" smtClean="0"/>
              <a:t>Zmierenie – nedokážem robiť všetko, čo sa mi zachce. Opäť nadviaže spojenie s matkou – iné spojenie – dieťa je samostatnejšie – schopné vstúpiť do iných vzťahov bez straty vedomia seba. Je to náročné obdobie odporu a vzdoru.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Byť sám sebou, byť milovaný, stanoviť si hranice – vstúpiť do vzťahu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978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k-SK" dirty="0" smtClean="0"/>
              <a:t>Schopnosť byť emocionálne pripútané k blízkym ľuďom, pričom by nemalo stratiť vedomie samého seba a slobodu odlúčiť sa.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Schopnosť povedať „nie“ v tej správnej situácii bez toho, aby sa obávalo, že stratí lásku dotyčnej osoby.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Schopnosť prijať „nie“ vyslovené pri vhodnej príležitosti bez toho, aby sa emocionálne stiahlo.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Schopnosti trojročného dieťaťa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940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Dieťa sa potom stáva rodičom svojich rodičov aj keď je vo veku len 2 či 3 rokov. Robíte ho totiž zodpovedným za svoje emocionálne zdravie.</a:t>
            </a:r>
          </a:p>
          <a:p>
            <a:r>
              <a:rPr lang="sk-SK" dirty="0" smtClean="0"/>
              <a:t>Deti si prirodzene myslia, že sú všemocné. Žijú vo svete, kde slnko svieti, keď sú poslušné a prší, keď neposlúchajú.</a:t>
            </a:r>
          </a:p>
          <a:p>
            <a:r>
              <a:rPr lang="sk-SK" dirty="0" smtClean="0"/>
              <a:t>Keď dieťa vycíti, že rodičia sa mu odcudzili, cíti zodpovednosť za mamine a otcove pocity.</a:t>
            </a:r>
          </a:p>
          <a:p>
            <a:r>
              <a:rPr lang="sk-SK" dirty="0" smtClean="0"/>
              <a:t>Ak rodičia povedia: „Urobíš to, čo chcem ja</a:t>
            </a:r>
            <a:r>
              <a:rPr lang="sk-SK" dirty="0"/>
              <a:t>,</a:t>
            </a:r>
            <a:r>
              <a:rPr lang="sk-SK" dirty="0" smtClean="0"/>
              <a:t>“ vtedy je to v poriadku – sú zodpovední za jeho výchovu. Ale keď dodajú: „A urobíš to rád!“ – to dieťa privádza do šialenstva, pretože popiera jeho samostatné bytie. Biblia učí: „A </a:t>
            </a:r>
            <a:r>
              <a:rPr lang="sk-SK" dirty="0"/>
              <a:t>vy, otcovia, nedráždite svoje deti k hnevu, ale vychovávajte ich prísne a napomínajte ich v Pánovi</a:t>
            </a:r>
            <a:r>
              <a:rPr lang="sk-SK" dirty="0" smtClean="0"/>
              <a:t>.“</a:t>
            </a:r>
            <a:r>
              <a:rPr lang="sk-SK" dirty="0" err="1"/>
              <a:t>Ef</a:t>
            </a:r>
            <a:r>
              <a:rPr lang="sk-SK" dirty="0"/>
              <a:t> 6,4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Nehovorte: „Bolí nás, keď si nahnevaný.“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2014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sk-SK" dirty="0" smtClean="0"/>
              <a:t>Svet je adekvátne bezpečný.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Mám vládu nad svojím vlastným životom.</a:t>
            </a:r>
          </a:p>
          <a:p>
            <a:pPr marL="0" indent="0">
              <a:buNone/>
            </a:pPr>
            <a:r>
              <a:rPr lang="sk-SK" dirty="0" smtClean="0"/>
              <a:t>Zrelosti sa učíme neustálym precvičovaním. Nemôžeme zmeniť ľudí, môžeme ich ovplyvňovať, ale nemôžeme ich donútiť k zmene. Musíme zmeniť seba, zmeniť spôsob, akým s nimi zaobchádzame – možno prestanú aj u nich platiť staré vzorce správania.</a:t>
            </a:r>
          </a:p>
          <a:p>
            <a:pPr marL="0" indent="0">
              <a:buNone/>
            </a:pPr>
            <a:r>
              <a:rPr lang="sk-SK" dirty="0" smtClean="0"/>
              <a:t>Ak prestaneme ovládať iných, začneme sa uzdravovať a oni nám naše zdravie začnú závidieť – budú chcieť z toho, čo máme my. </a:t>
            </a:r>
          </a:p>
          <a:p>
            <a:pPr marL="0" indent="0">
              <a:buNone/>
            </a:pPr>
            <a:r>
              <a:rPr lang="sk-SK" dirty="0" smtClean="0"/>
              <a:t>Modlime sa za múdrosť, aby sme vedeli, čo je a čo nie je v našej moci zmeniť.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2 základné stavebné kamene, ktoré dieťa potrebuje pri svojom raste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002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/>
        <p:txBody>
          <a:bodyPr numCol="1">
            <a:normAutofit fontScale="70000" lnSpcReduction="20000"/>
          </a:bodyPr>
          <a:lstStyle/>
          <a:p>
            <a:pPr marL="0" indent="0">
              <a:buNone/>
            </a:pPr>
            <a:r>
              <a:rPr lang="sk-SK" dirty="0" smtClean="0"/>
              <a:t>Neschopnosť povedať „nie“ </a:t>
            </a:r>
          </a:p>
          <a:p>
            <a:r>
              <a:rPr lang="sk-SK" dirty="0" smtClean="0"/>
              <a:t>ľuďom, ktorí im škodia, a stanoviť hranice zraňujúcemu správaniu druhých</a:t>
            </a:r>
          </a:p>
          <a:p>
            <a:r>
              <a:rPr lang="sk-SK" dirty="0" smtClean="0"/>
              <a:t>vlastným ničivým impulzom</a:t>
            </a:r>
          </a:p>
          <a:p>
            <a:pPr marL="0" indent="0">
              <a:buNone/>
            </a:pPr>
            <a:r>
              <a:rPr lang="sk-SK" dirty="0" smtClean="0"/>
              <a:t>Neschopnosť počúvať „nie“ </a:t>
            </a:r>
          </a:p>
          <a:p>
            <a:r>
              <a:rPr lang="sk-SK" dirty="0" smtClean="0"/>
              <a:t>od druhých a rešpektovať ich hranice</a:t>
            </a:r>
          </a:p>
          <a:p>
            <a:pPr marL="0" indent="0">
              <a:buNone/>
            </a:pPr>
            <a:r>
              <a:rPr lang="sk-SK" dirty="0" smtClean="0"/>
              <a:t>Neschopnosť</a:t>
            </a:r>
          </a:p>
          <a:p>
            <a:r>
              <a:rPr lang="sk-SK" dirty="0" smtClean="0"/>
              <a:t>odkladať uspokojenie svojich potrieb a želaní a plniť svoje ciele a úlohy</a:t>
            </a:r>
          </a:p>
          <a:p>
            <a:r>
              <a:rPr lang="sk-SK" dirty="0" smtClean="0"/>
              <a:t>otvorenej komunikácie so svojimi blízkymi</a:t>
            </a:r>
          </a:p>
          <a:p>
            <a:r>
              <a:rPr lang="sk-SK" dirty="0" smtClean="0"/>
              <a:t>komukoľvek odporovať a produktívne riešiť konflikty</a:t>
            </a:r>
          </a:p>
          <a:p>
            <a:r>
              <a:rPr lang="sk-SK" dirty="0" smtClean="0"/>
              <a:t>dotiahnuť veci do konca, neporiadnosť</a:t>
            </a:r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k-SK" dirty="0" smtClean="0"/>
              <a:t>Sklon stretávať sa s nezodpovednými ľuďmi a potom sa snažiť ich „napraviť“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Ťažkosti s vytváraním a udržiavaním dôverných vzťahov s druhými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Závislosti a nutkavé správanie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Schopnosť </a:t>
            </a:r>
          </a:p>
          <a:p>
            <a:r>
              <a:rPr lang="sk-SK" dirty="0" smtClean="0"/>
              <a:t>nechať so sebou ľahko manipulovať</a:t>
            </a:r>
          </a:p>
          <a:p>
            <a:r>
              <a:rPr lang="sk-SK" dirty="0" smtClean="0"/>
              <a:t>preberať zodpovednosť za život druhých</a:t>
            </a:r>
          </a:p>
          <a:p>
            <a:r>
              <a:rPr lang="sk-SK" dirty="0" smtClean="0"/>
              <a:t>vnímať život z pozície obete, namiesto vlády nad sebou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Prejavy ľudí bez hraníc</a:t>
            </a:r>
            <a:br>
              <a:rPr lang="sk-SK" dirty="0" smtClean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2147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Bojíme sa určiť si hranice, pretože ONI (iní ľudia) nás nebudú rešpektovať, sa na nás budú hnevať, sa s nami nebudú rozprávať, ak im povieme ako sa naozaj cítime.</a:t>
            </a:r>
          </a:p>
          <a:p>
            <a:r>
              <a:rPr lang="sk-SK" dirty="0" smtClean="0"/>
              <a:t>Sústreďujeme sa na iných a pritom strácame jasný pohľad na seba, ale Biblia hovorí, že ak my budeme súdiť hranice iných, aj oni budú požadovať naše -  </a:t>
            </a:r>
            <a:r>
              <a:rPr lang="sk-SK" dirty="0" err="1" smtClean="0"/>
              <a:t>Mt</a:t>
            </a:r>
            <a:r>
              <a:rPr lang="sk-SK" dirty="0" smtClean="0"/>
              <a:t> 7, 1-2: „</a:t>
            </a:r>
            <a:r>
              <a:rPr lang="sk-SK" dirty="0"/>
              <a:t>Nesúďte, aby ste neboli súdení. </a:t>
            </a:r>
            <a:r>
              <a:rPr lang="sk-SK" dirty="0" smtClean="0"/>
              <a:t>Lebo </a:t>
            </a:r>
            <a:r>
              <a:rPr lang="sk-SK" dirty="0"/>
              <a:t>ako budete súdiť vy, tak budú súdiť aj vás, a akou mierou budete merať vy, takou sa nameria aj vám</a:t>
            </a:r>
            <a:r>
              <a:rPr lang="sk-SK" dirty="0" smtClean="0"/>
              <a:t>.“ </a:t>
            </a:r>
          </a:p>
          <a:p>
            <a:r>
              <a:rPr lang="sk-SK" dirty="0" smtClean="0"/>
              <a:t>Musíme milovať a rešpektovať hranice iných, aby oni rešpektovali tie naše – </a:t>
            </a:r>
            <a:r>
              <a:rPr lang="sk-SK" dirty="0" err="1" smtClean="0"/>
              <a:t>Mt</a:t>
            </a:r>
            <a:r>
              <a:rPr lang="sk-SK" dirty="0" smtClean="0"/>
              <a:t> 7,12: „</a:t>
            </a:r>
            <a:r>
              <a:rPr lang="sk-SK" dirty="0"/>
              <a:t>Všetko, čo chcete, aby ľudia robili vám, robte aj vy im. Lebo to je Zákon i Proroci</a:t>
            </a:r>
            <a:r>
              <a:rPr lang="sk-SK" dirty="0" smtClean="0"/>
              <a:t>.“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rešpektu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054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 smtClean="0"/>
              <a:t>Jk</a:t>
            </a:r>
            <a:r>
              <a:rPr lang="sk-SK" dirty="0" smtClean="0"/>
              <a:t> 1,25: „</a:t>
            </a:r>
            <a:r>
              <a:rPr lang="sk-SK" dirty="0"/>
              <a:t>Ale kto sa zahľadí do dokonalého zákona slobody a vytrvá, kto nie je zábudlivý poslucháč, ale uskutočňovateľ diela, ten bude blahoslavený pre svoje skutky</a:t>
            </a:r>
            <a:r>
              <a:rPr lang="sk-SK" dirty="0" smtClean="0"/>
              <a:t>.“</a:t>
            </a:r>
          </a:p>
          <a:p>
            <a:r>
              <a:rPr lang="sk-SK" dirty="0" smtClean="0"/>
              <a:t>Prvoradá je sloboda, služba je na druhom mieste.</a:t>
            </a:r>
          </a:p>
          <a:p>
            <a:pPr marL="0" indent="0">
              <a:buNone/>
            </a:pPr>
            <a:r>
              <a:rPr lang="sk-SK" dirty="0" smtClean="0"/>
              <a:t>Ak sa starám o druhých:</a:t>
            </a:r>
          </a:p>
          <a:p>
            <a:pPr marL="0" indent="0">
              <a:buNone/>
            </a:pPr>
            <a:r>
              <a:rPr lang="sk-SK" dirty="0" smtClean="0"/>
              <a:t>Môžem si položiť:</a:t>
            </a:r>
          </a:p>
          <a:p>
            <a:r>
              <a:rPr lang="sk-SK" dirty="0" smtClean="0"/>
              <a:t>zlé otázky:</a:t>
            </a:r>
          </a:p>
          <a:p>
            <a:pPr marL="0" indent="0">
              <a:buNone/>
            </a:pPr>
            <a:r>
              <a:rPr lang="sk-SK" dirty="0" smtClean="0"/>
              <a:t>„Robia to, čo by som v ich situácii robil ja?“</a:t>
            </a:r>
          </a:p>
          <a:p>
            <a:pPr marL="0" indent="0">
              <a:buNone/>
            </a:pPr>
            <a:r>
              <a:rPr lang="sk-SK" dirty="0" smtClean="0"/>
              <a:t>„Robia to, čo chcem, aby robili?“</a:t>
            </a:r>
          </a:p>
          <a:p>
            <a:r>
              <a:rPr lang="sk-SK" dirty="0" smtClean="0"/>
              <a:t>dobrú otázku:</a:t>
            </a:r>
          </a:p>
          <a:p>
            <a:pPr marL="0" indent="0">
              <a:buNone/>
            </a:pPr>
            <a:r>
              <a:rPr lang="sk-SK" dirty="0" smtClean="0"/>
              <a:t>„Naozaj urobili slobodné rozhodnutie?“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Sloboda plodí slobodu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54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Ako kresťania sa nastavíme, že je lepšie dávať ako brať. </a:t>
            </a:r>
            <a:r>
              <a:rPr lang="sk-SK" dirty="0"/>
              <a:t>C</a:t>
            </a:r>
            <a:r>
              <a:rPr lang="sk-SK" dirty="0" smtClean="0"/>
              <a:t>ítime sa často nedocenení za to všetko, čo robíme pre druhých. Želáme si, aby si iní viac vážili náš čas a energiu. Ale napriek tomu, ak niekto od nás niečo chce, vyhovieme mu. Myslíme si, že takto sa prejavuje láska a my chceme byť milujúcimi ľuďmi.</a:t>
            </a:r>
          </a:p>
          <a:p>
            <a:r>
              <a:rPr lang="sk-SK" dirty="0"/>
              <a:t>Ak dávame viac – nesmieme obviňovať iných, že nás nezastavili v dávaní. Bez vytýčených hraníc môžeme dávať viac ako nám je príjemné. </a:t>
            </a:r>
          </a:p>
          <a:p>
            <a:r>
              <a:rPr lang="sk-SK" dirty="0" smtClean="0"/>
              <a:t>Biblia hovorí: pravá láska vedie k požehnaniu a radosti. Láska prináša šťastie, nie depresiu. Ak nás naša láska deprimuje, pravdepodobne to nie je láska.</a:t>
            </a:r>
          </a:p>
          <a:p>
            <a:r>
              <a:rPr lang="sk-SK" dirty="0" smtClean="0"/>
              <a:t>Ak motívom dávania nie je láska, ale strach, že lásku niekoho stratíme alebo že sa na nás nahnevá, potom nekonáme z lásky, ale zo strachu a nemôže nás to napĺňať.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motivácie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577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</a:t>
            </a:r>
            <a:r>
              <a:rPr lang="sk-SK" dirty="0" smtClean="0"/>
              <a:t>trach </a:t>
            </a:r>
          </a:p>
          <a:p>
            <a:r>
              <a:rPr lang="sk-SK" dirty="0" smtClean="0"/>
              <a:t>zo straty lásky, z opustenia</a:t>
            </a:r>
          </a:p>
          <a:p>
            <a:r>
              <a:rPr lang="sk-SK" dirty="0" smtClean="0"/>
              <a:t>z hnevu iných ľudí</a:t>
            </a:r>
          </a:p>
          <a:p>
            <a:r>
              <a:rPr lang="sk-SK" dirty="0" smtClean="0"/>
              <a:t>zo samoty</a:t>
            </a:r>
          </a:p>
          <a:p>
            <a:r>
              <a:rPr lang="sk-SK" dirty="0" smtClean="0"/>
              <a:t>zo straty „dobrého ja“</a:t>
            </a:r>
          </a:p>
          <a:p>
            <a:r>
              <a:rPr lang="sk-SK" dirty="0" smtClean="0"/>
              <a:t>z pocitu viny, zo splátky (nikdy som sa nemal tak dobre ako ty)</a:t>
            </a:r>
          </a:p>
          <a:p>
            <a:r>
              <a:rPr lang="sk-SK" dirty="0" smtClean="0"/>
              <a:t>zo súhlasu</a:t>
            </a:r>
          </a:p>
          <a:p>
            <a:r>
              <a:rPr lang="sk-SK" dirty="0" smtClean="0"/>
              <a:t>z prílišnej identifikácie sa so stratou alebo prehrou iného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Strachy, ktoré prežívame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0009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vedieť rozlíšiť, kedy spôsobujeme bolesť a kedy ubližujeme</a:t>
            </a:r>
          </a:p>
          <a:p>
            <a:r>
              <a:rPr lang="sk-SK" dirty="0" smtClean="0"/>
              <a:t>ísť úzkou bránou – iba čestný zmysluplný život prináša ovocie</a:t>
            </a:r>
          </a:p>
          <a:p>
            <a:r>
              <a:rPr lang="sk-SK" dirty="0" smtClean="0"/>
              <a:t>ak nehovoríme o svojom hneve, môžeme zostať zatrpknutí</a:t>
            </a:r>
          </a:p>
          <a:p>
            <a:r>
              <a:rPr lang="sk-SK" dirty="0" smtClean="0"/>
              <a:t>stáť si za svojimi rozhodnutiami</a:t>
            </a:r>
          </a:p>
          <a:p>
            <a:r>
              <a:rPr lang="sk-SK" dirty="0" smtClean="0"/>
              <a:t>nekonať niečo, čo by sa páčilo iným, ale nám nie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hodnotenia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3804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Mnohí z nás poznajú ľudí, ktorí sa po dlhých rokoch pasivity stávajú útočnými. Čudujeme sa, čo sa stalo? V skutočnosti ustupovali ľuďom a okolnostiam okolo seba celé roky až nazbieraná zlosť </a:t>
            </a:r>
            <a:r>
              <a:rPr lang="sk-SK" dirty="0" err="1" smtClean="0"/>
              <a:t>exlpodovala</a:t>
            </a:r>
            <a:r>
              <a:rPr lang="sk-SK" dirty="0" smtClean="0"/>
              <a:t>. </a:t>
            </a:r>
          </a:p>
          <a:p>
            <a:pPr marL="0" indent="0">
              <a:buNone/>
            </a:pPr>
            <a:r>
              <a:rPr lang="sk-SK" dirty="0" smtClean="0"/>
              <a:t>Je potrebné </a:t>
            </a:r>
          </a:p>
          <a:p>
            <a:r>
              <a:rPr lang="sk-SK" dirty="0" smtClean="0"/>
              <a:t>nezostať pri vyjadrení hnevu, vytýčiť si hranice a ísť ďalej – hranice musia byť proaktívne, nie reaktívne</a:t>
            </a:r>
          </a:p>
          <a:p>
            <a:r>
              <a:rPr lang="sk-SK" dirty="0" smtClean="0"/>
              <a:t>milovať, tešiť sa a slúžiť iným ľuďom - láska je schopnosť nevyjadrovať moc, ale držať ju na uzde</a:t>
            </a:r>
          </a:p>
          <a:p>
            <a:r>
              <a:rPr lang="sk-SK" dirty="0" smtClean="0"/>
              <a:t>dostať sa čo najďalej od ľudí, ktorí ma využívajú</a:t>
            </a:r>
          </a:p>
          <a:p>
            <a:r>
              <a:rPr lang="sk-SK" dirty="0" smtClean="0"/>
              <a:t>učiť sa „zomierať sebe“ a neodplácať sa zlým za zlé.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</a:t>
            </a:r>
            <a:r>
              <a:rPr lang="sk-SK" dirty="0" err="1" smtClean="0"/>
              <a:t>proaktivity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5029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 smtClean="0"/>
              <a:t>Závisť </a:t>
            </a:r>
          </a:p>
          <a:p>
            <a:r>
              <a:rPr lang="sk-SK" dirty="0" err="1" smtClean="0"/>
              <a:t>najzákladnejšia</a:t>
            </a:r>
            <a:r>
              <a:rPr lang="sk-SK" dirty="0" smtClean="0"/>
              <a:t> emócia </a:t>
            </a:r>
          </a:p>
          <a:p>
            <a:r>
              <a:rPr lang="sk-SK" dirty="0" smtClean="0"/>
              <a:t>Satanov hriech – závidel Bohu. Adam a Eva chceli to, čo nemohli a to ich zničilo</a:t>
            </a:r>
          </a:p>
          <a:p>
            <a:r>
              <a:rPr lang="sk-SK" dirty="0" smtClean="0"/>
              <a:t>je kolobeh, ktorý sa poháňa sám.</a:t>
            </a:r>
          </a:p>
          <a:p>
            <a:pPr marL="0" indent="0">
              <a:buNone/>
            </a:pPr>
            <a:r>
              <a:rPr lang="sk-SK" dirty="0" smtClean="0"/>
              <a:t>Ľudia bez hraníc sa cítia prázdni a nenaplnení, vidia ako iní prežívajú radosť a pociťujú závisť. Je potrebné sústrediť sa na vlastné dary a prosiť Boha o to, po čom túžime – nemáme, pretože nežiadame.</a:t>
            </a:r>
          </a:p>
          <a:p>
            <a:pPr marL="0" indent="0">
              <a:buNone/>
            </a:pPr>
            <a:r>
              <a:rPr lang="sk-SK" dirty="0" err="1" smtClean="0"/>
              <a:t>Rim</a:t>
            </a:r>
            <a:r>
              <a:rPr lang="sk-SK" dirty="0" smtClean="0"/>
              <a:t> 12,6 – 8: „</a:t>
            </a:r>
            <a:r>
              <a:rPr lang="sk-SK" dirty="0"/>
              <a:t>Máme rozličné dary podľa milosti, ktorú sme dostali: či už dar prorokovať v súlade s vierou, </a:t>
            </a:r>
            <a:r>
              <a:rPr lang="sk-SK" dirty="0" smtClean="0"/>
              <a:t>alebo </a:t>
            </a:r>
            <a:r>
              <a:rPr lang="sk-SK" dirty="0"/>
              <a:t>dar slúžiť v službe, alebo učiť pri </a:t>
            </a:r>
            <a:r>
              <a:rPr lang="sk-SK" dirty="0" smtClean="0"/>
              <a:t>vyučovaní,</a:t>
            </a:r>
            <a:r>
              <a:rPr lang="sk-SK" dirty="0"/>
              <a:t> či povzbudzovať pri povzbudzovaní. Kto teda dáva, nech dáva nezištne, kto je predstavený, nech je starostlivý, kto preukazuje milosrdenstvo, nech to robí radostne</a:t>
            </a:r>
            <a:r>
              <a:rPr lang="sk-SK" dirty="0" smtClean="0"/>
              <a:t>.“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závisti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8769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nezostať stáť, kráčať dopredu, pýtať sa Boha – čo máme robiť, aby sme dosiahli to, po čom túžime alebo či sa máme svojej túžby vzdať</a:t>
            </a:r>
          </a:p>
          <a:p>
            <a:r>
              <a:rPr lang="sk-SK" dirty="0" smtClean="0"/>
              <a:t>ak máme problémy s hranicami - chýba nám iniciatíva – Bohom daná schopnosť „vrhnúť“ sa do života (priebojné dieťa pochopí svoje limity bez toho, aby stratilo odvahu)</a:t>
            </a:r>
          </a:p>
          <a:p>
            <a:r>
              <a:rPr lang="sk-SK" dirty="0" smtClean="0"/>
              <a:t>naše duchovné a emocionálne dobro závisí od toho, či máme túto odvahu</a:t>
            </a:r>
          </a:p>
          <a:p>
            <a:r>
              <a:rPr lang="sk-SK" dirty="0" smtClean="0"/>
              <a:t>hriech, za ktorý nás Boh karhá nie je snaha a následný neúspech, ale absencia snahy </a:t>
            </a:r>
          </a:p>
          <a:p>
            <a:r>
              <a:rPr lang="sk-SK" dirty="0" smtClean="0"/>
              <a:t>pokus, neúspech, opätovný pokus = proces učenia sa</a:t>
            </a:r>
          </a:p>
          <a:p>
            <a:r>
              <a:rPr lang="sk-SK" dirty="0" smtClean="0"/>
              <a:t>aktívny prístup = budovanie hraníc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aktivity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308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hranica vymedzuje náš majetok – kde začíname a kde končíme</a:t>
            </a:r>
          </a:p>
          <a:p>
            <a:r>
              <a:rPr lang="sk-SK" dirty="0" smtClean="0"/>
              <a:t>nežijeme vo vákuu, žijeme vo vzťahoch s Bohom a s ľuďmi</a:t>
            </a:r>
          </a:p>
          <a:p>
            <a:r>
              <a:rPr lang="sk-SK" dirty="0" smtClean="0"/>
              <a:t>naše hranice nás definujú vo vzťahoch k iným</a:t>
            </a:r>
          </a:p>
          <a:p>
            <a:r>
              <a:rPr lang="sk-SK" dirty="0" smtClean="0"/>
              <a:t>hranice sú o vzťahu – v konečnom dôsledku o láske</a:t>
            </a:r>
          </a:p>
          <a:p>
            <a:r>
              <a:rPr lang="sk-SK" dirty="0" smtClean="0"/>
              <a:t>Zákon otvorenosti hovorí o tom, že hranice musia byť pre iných viditeľné – musíme o nich hovoriť s inými. Ak hranice nezviditeľníme prejavia sa nepriamo alebo prostredníctvom manipulácie.</a:t>
            </a:r>
          </a:p>
          <a:p>
            <a:r>
              <a:rPr lang="sk-SK" dirty="0" smtClean="0"/>
              <a:t>Keď sú naše hranice vo svetle začína naša osobnosť nadobúdať celistvosť. Uzdravenie sa odohráva vo svetle. Keď zostávame v tme, dávame priestor diablovi.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Zákon otvorenosti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280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za vlastné pocity – povedať pravdivo ako sa cítim, keď niekto robí to, čo ma zraňuje (som smutný, osamelý, bojím sa,..) – takáto otvorenosť je začiatkom intimity a vzájomnej blízkosti</a:t>
            </a:r>
          </a:p>
          <a:p>
            <a:r>
              <a:rPr lang="sk-SK" dirty="0" smtClean="0"/>
              <a:t>za svoje túžby – každý je zodpovedný za naplnenie vlastných túžob – neobviňujte iných, že nenapĺňajú vaše túžby – sú to vaše túžby, nie ich</a:t>
            </a:r>
          </a:p>
          <a:p>
            <a:r>
              <a:rPr lang="sk-SK" dirty="0" smtClean="0"/>
              <a:t>nedostávame všetko, po čom túžime, každý z nás musí oplakať vlastné sklamania, namiesto toho, aby za ne trestal niekoho iného</a:t>
            </a:r>
          </a:p>
          <a:p>
            <a:r>
              <a:rPr lang="sk-SK" dirty="0" smtClean="0"/>
              <a:t>Manželstvo – umenie zladiť protichodné túžby. Problém nastáva, ak robíme </a:t>
            </a:r>
            <a:r>
              <a:rPr lang="sk-SK" dirty="0"/>
              <a:t>iného zodpovedného </a:t>
            </a:r>
            <a:r>
              <a:rPr lang="sk-SK" dirty="0" smtClean="0"/>
              <a:t>za svoje potreby a túžby a ak ho obviňujeme za svoje sklamanie.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Schopnosť prevziať zodpovednosť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8838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objekt pre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jasne si uvedomujem:</a:t>
            </a:r>
          </a:p>
          <a:p>
            <a:pPr lvl="1"/>
            <a:r>
              <a:rPr lang="sk-SK" dirty="0" smtClean="0"/>
              <a:t> kým som</a:t>
            </a:r>
          </a:p>
          <a:p>
            <a:pPr lvl="1"/>
            <a:r>
              <a:rPr lang="sk-SK" dirty="0" smtClean="0"/>
              <a:t> za čo som zodpovedný</a:t>
            </a:r>
          </a:p>
          <a:p>
            <a:r>
              <a:rPr lang="sk-SK" dirty="0" smtClean="0"/>
              <a:t>som schopný rozhodovať sa</a:t>
            </a:r>
          </a:p>
          <a:p>
            <a:r>
              <a:rPr lang="sk-SK" dirty="0" smtClean="0"/>
              <a:t>mám poznanie, že keď sa rozhodnem správne, bude to dobré, ale keď sa rozhodnem zle, budem trpieť</a:t>
            </a:r>
          </a:p>
          <a:p>
            <a:r>
              <a:rPr lang="sk-SK" dirty="0" smtClean="0"/>
              <a:t>som schopný zažiť skutočnú lásku založenú na slobode</a:t>
            </a:r>
            <a:endParaRPr lang="sk-SK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Mám hranice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436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vytýčiť pre </a:t>
            </a:r>
            <a:r>
              <a:rPr lang="sk-SK" dirty="0" smtClean="0"/>
              <a:t>seba, nie pre iných</a:t>
            </a:r>
          </a:p>
          <a:p>
            <a:r>
              <a:rPr lang="sk-SK" dirty="0" smtClean="0"/>
              <a:t>najprv pomenovať, potom realizovať v činoch</a:t>
            </a:r>
          </a:p>
          <a:p>
            <a:r>
              <a:rPr lang="sk-SK" dirty="0" smtClean="0"/>
              <a:t>jasne formulovať</a:t>
            </a:r>
          </a:p>
          <a:p>
            <a:r>
              <a:rPr lang="sk-SK" dirty="0" smtClean="0"/>
              <a:t>oslobodiť  </a:t>
            </a:r>
            <a:r>
              <a:rPr lang="sk-SK" smtClean="0"/>
              <a:t>od ospravedlňovania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Hranice si je potrebné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8541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je spoločenská jednotka, ktorú Boh vynašiel, aby zaplnil svet nositeľmi Jeho milujúcej povahy.</a:t>
            </a:r>
          </a:p>
          <a:p>
            <a:r>
              <a:rPr lang="sk-SK" dirty="0" smtClean="0"/>
              <a:t>je to priestor na výchovu a rozvoj detí, až kým sú dostatočne vyspelé na to, aby si sami založili rodinu a odrážali tak Jeho obraz v inom prostredí.</a:t>
            </a:r>
          </a:p>
          <a:p>
            <a:r>
              <a:rPr lang="sk-SK" dirty="0" smtClean="0"/>
              <a:t>Rodičovstvo hrá dôležitú úlohu pri šírení Božieho charakteru na tejto planéte prostredníctvom našich najmenších.</a:t>
            </a:r>
          </a:p>
          <a:p>
            <a:r>
              <a:rPr lang="sk-SK" dirty="0" smtClean="0"/>
              <a:t>Boh rozmýšľa o rodine, vyjadruje sa ako rodič, je otcom a svoju prácu má rád.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RODINA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obsahu 10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dovoľte im: </a:t>
            </a:r>
          </a:p>
          <a:p>
            <a:r>
              <a:rPr lang="sk-SK" dirty="0" smtClean="0"/>
              <a:t>hovoriť o hneve</a:t>
            </a:r>
          </a:p>
          <a:p>
            <a:r>
              <a:rPr lang="sk-SK" dirty="0" smtClean="0"/>
              <a:t>prejavovať smútok, žiaľ alebo nešťastie bez toho, aby ste sa ich snažili rozveseliť a vyhovoriť im ich pocity</a:t>
            </a:r>
          </a:p>
          <a:p>
            <a:r>
              <a:rPr lang="sk-SK" dirty="0" smtClean="0"/>
              <a:t>podporujte ich v kladení otázok a nevytvárajte dojem, že vaše slová sa rovnajú Písmu svätému</a:t>
            </a:r>
          </a:p>
          <a:p>
            <a:r>
              <a:rPr lang="sk-SK" dirty="0" smtClean="0"/>
              <a:t>spýtajte sa na ich pocity, ak sa vám odcudzujú alebo sa izolujú</a:t>
            </a:r>
          </a:p>
          <a:p>
            <a:r>
              <a:rPr lang="sk-SK" dirty="0" smtClean="0"/>
              <a:t>pomôžte im verbalizovať ich negatívne pocity</a:t>
            </a:r>
          </a:p>
          <a:p>
            <a:r>
              <a:rPr lang="sk-SK" dirty="0" smtClean="0"/>
              <a:t>nepokúšajte sa udržiavať ľahkú atmosféru len pre falošný pocit spolupráce a rodinnej spolupatričnosti.</a:t>
            </a:r>
          </a:p>
          <a:p>
            <a:endParaRPr lang="sk-SK" dirty="0"/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pomôcť deťom vnímať ich potreby: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dôsledky naviazali čo najtesnejšie na činy vášho dieťaťa – takto najlepšie napodobníte reálny život</a:t>
            </a:r>
          </a:p>
          <a:p>
            <a:r>
              <a:rPr lang="sk-SK" dirty="0" smtClean="0"/>
              <a:t>deťom prejavovali úctu a rešpektovali ich „nie“, zároveň sa musia naučiť prejavovať rovnakú úctu k iným</a:t>
            </a:r>
          </a:p>
          <a:p>
            <a:r>
              <a:rPr lang="sk-SK" dirty="0" smtClean="0"/>
              <a:t>kvôli práci neprichádzali o vzťahy alebo o veci, na ktorých záleží</a:t>
            </a:r>
          </a:p>
          <a:p>
            <a:r>
              <a:rPr lang="sk-SK" dirty="0" smtClean="0"/>
              <a:t>spoznali svoje limity a žili podľa nich.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 dôležité, aby ste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Pri rozvíjaní svojho talentu sa pozerajte na prácu ako na partnerstvo medzi vami a Bohom.</a:t>
            </a:r>
          </a:p>
          <a:p>
            <a:r>
              <a:rPr lang="sk-SK" dirty="0" smtClean="0"/>
              <a:t>On nám dal nadanie a chce, aby sme s tým niečo robili.</a:t>
            </a:r>
          </a:p>
          <a:p>
            <a:r>
              <a:rPr lang="sk-SK" dirty="0" smtClean="0"/>
              <a:t>Zverte svoju cestu Pánovi a nájdete svoje poslanie.</a:t>
            </a:r>
          </a:p>
          <a:p>
            <a:r>
              <a:rPr lang="sk-SK" dirty="0" smtClean="0"/>
              <a:t>Požiadajte ho a on vám v tom pomôže.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Práca na sebe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Biblia hovorí o dvoch princípoch:</a:t>
            </a:r>
          </a:p>
          <a:p>
            <a:r>
              <a:rPr lang="sk-SK" dirty="0" smtClean="0"/>
              <a:t>vždy musíme odpúšťať</a:t>
            </a:r>
          </a:p>
          <a:p>
            <a:r>
              <a:rPr lang="sk-SK" dirty="0" smtClean="0"/>
              <a:t>nie vždy dosiahneme zmierenie.</a:t>
            </a:r>
          </a:p>
          <a:p>
            <a:pPr>
              <a:buNone/>
            </a:pPr>
            <a:r>
              <a:rPr lang="sk-SK" dirty="0" smtClean="0"/>
              <a:t>Boh odpustil celému svetu, ale celý svet sa s ním nezmieril.</a:t>
            </a:r>
          </a:p>
          <a:p>
            <a:pPr>
              <a:buNone/>
            </a:pPr>
            <a:r>
              <a:rPr lang="sk-SK" dirty="0" smtClean="0"/>
              <a:t>Vo vzťahoch sa bojíme byť úprimní, pretože sme zraniteľní. Boh nás pozýva k tomu, aby sme mu povedali všetko. Ak vynesieme na svetlo aj to zlé, čo je v nás, Boh to môže svojou láskou premeniť.</a:t>
            </a:r>
          </a:p>
          <a:p>
            <a:r>
              <a:rPr lang="sk-SK" dirty="0" smtClean="0"/>
              <a:t>Odpustenie poskytuje hranice, pretože nám dovoľuje odpútať sa od človeka, ktorý nám ubližuje a potom môžeme konať zodpovedne a rozumne.</a:t>
            </a:r>
          </a:p>
          <a:p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Odpustenie a zmierenie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Deti a hranice – Dr. Henry </a:t>
            </a:r>
            <a:r>
              <a:rPr lang="sk-SK" dirty="0" err="1" smtClean="0"/>
              <a:t>Cloud</a:t>
            </a:r>
            <a:r>
              <a:rPr lang="sk-SK" dirty="0" smtClean="0"/>
              <a:t>, Dr. </a:t>
            </a:r>
            <a:r>
              <a:rPr lang="sk-SK" dirty="0" err="1" smtClean="0"/>
              <a:t>John</a:t>
            </a:r>
            <a:r>
              <a:rPr lang="sk-SK" dirty="0" smtClean="0"/>
              <a:t> </a:t>
            </a:r>
            <a:r>
              <a:rPr lang="sk-SK" dirty="0" err="1" smtClean="0"/>
              <a:t>Townsend</a:t>
            </a:r>
            <a:endParaRPr lang="sk-SK" dirty="0" smtClean="0"/>
          </a:p>
          <a:p>
            <a:r>
              <a:rPr lang="sk-SK" dirty="0" smtClean="0"/>
              <a:t>Hranice - Dr. Henry </a:t>
            </a:r>
            <a:r>
              <a:rPr lang="sk-SK" dirty="0" err="1" smtClean="0"/>
              <a:t>Cloud</a:t>
            </a:r>
            <a:r>
              <a:rPr lang="sk-SK" dirty="0" smtClean="0"/>
              <a:t>, Dr. </a:t>
            </a:r>
            <a:r>
              <a:rPr lang="sk-SK" dirty="0" err="1" smtClean="0"/>
              <a:t>John</a:t>
            </a:r>
            <a:r>
              <a:rPr lang="sk-SK" dirty="0" smtClean="0"/>
              <a:t> </a:t>
            </a:r>
            <a:r>
              <a:rPr lang="sk-SK" dirty="0" err="1" smtClean="0"/>
              <a:t>Townsend</a:t>
            </a:r>
            <a:endParaRPr lang="sk-SK" smtClean="0"/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Zdroje: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936057" y="838200"/>
            <a:ext cx="9720000" cy="1958160"/>
          </a:xfrm>
          <a:prstGeom prst="rect">
            <a:avLst/>
          </a:prstGeom>
          <a:noFill/>
        </p:spPr>
        <p:txBody>
          <a:bodyPr wrap="square" lIns="91440" tIns="45720" rIns="91440" bIns="45720" anchor="ctr" anchorCtr="0">
            <a:prstTxWarp prst="textButton">
              <a:avLst>
                <a:gd name="adj" fmla="val 7100058"/>
              </a:avLst>
            </a:prstTxWarp>
            <a:spAutoFit/>
            <a:scene3d>
              <a:camera prst="orthographicFront"/>
              <a:lightRig rig="threePt" dir="t"/>
            </a:scene3d>
            <a:flatTx/>
          </a:bodyPr>
          <a:lstStyle/>
          <a:p>
            <a:pPr algn="ctr"/>
            <a:r>
              <a:rPr lang="sk-SK" sz="2400" dirty="0" smtClean="0">
                <a:ln>
                  <a:solidFill>
                    <a:schemeClr val="accent5"/>
                  </a:solidFill>
                </a:ln>
                <a:latin typeface="Arial Black" panose="020B0A04020102020204" pitchFamily="34" charset="0"/>
              </a:rPr>
              <a:t>Podstatou hraníc je: </a:t>
            </a:r>
          </a:p>
          <a:p>
            <a:pPr algn="ctr"/>
            <a:r>
              <a:rPr lang="sk-SK" sz="2400" dirty="0" smtClean="0">
                <a:ln>
                  <a:solidFill>
                    <a:schemeClr val="accent5"/>
                  </a:solidFill>
                </a:ln>
                <a:latin typeface="Arial Black" panose="020B0A04020102020204" pitchFamily="34" charset="0"/>
              </a:rPr>
              <a:t>sebaovládanie, zodpovednosť, sloboda a láska – </a:t>
            </a:r>
          </a:p>
          <a:p>
            <a:pPr algn="ctr"/>
            <a:r>
              <a:rPr lang="sk-SK" sz="2400" dirty="0" smtClean="0">
                <a:ln>
                  <a:solidFill>
                    <a:schemeClr val="accent5"/>
                  </a:solidFill>
                </a:ln>
                <a:latin typeface="Arial Black" panose="020B0A04020102020204" pitchFamily="34" charset="0"/>
              </a:rPr>
              <a:t>základné princípy duchovného života</a:t>
            </a:r>
            <a:endParaRPr lang="sk-SK" sz="2400" cap="none" spc="0" dirty="0">
              <a:ln>
                <a:solidFill>
                  <a:schemeClr val="accent5"/>
                </a:solidFill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Arial Black" panose="020B0A04020102020204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845820" y="3889094"/>
            <a:ext cx="11098530" cy="230832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pPr algn="ctr"/>
            <a:r>
              <a:rPr lang="sk-SK" dirty="0" smtClean="0"/>
              <a:t>ochranca				určuje pravidlá			všetkého dobrého</a:t>
            </a:r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660418" y="2274570"/>
            <a:ext cx="11762707" cy="229554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/>
            <a:endParaRPr lang="sk-SK" sz="32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  <a:p>
            <a:pPr algn="ctr"/>
            <a:endParaRPr lang="sk-SK" sz="3200" b="1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  <a:p>
            <a:pPr algn="ctr"/>
            <a:r>
              <a:rPr lang="sk-SK" sz="28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</a:rPr>
              <a:t>poručník				správca				zdroj</a:t>
            </a:r>
            <a:endParaRPr lang="sk-SK" sz="28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612916" y="3314700"/>
            <a:ext cx="4966168" cy="19633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sk-SK" sz="32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Role rodičov</a:t>
            </a:r>
          </a:p>
          <a:p>
            <a:pPr algn="ctr"/>
            <a:endParaRPr lang="sk-SK" sz="40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1042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3"/>
          <p:cNvSpPr>
            <a:spLocks noGrp="1"/>
          </p:cNvSpPr>
          <p:nvPr>
            <p:ph sz="half" idx="1"/>
          </p:nvPr>
        </p:nvSpPr>
        <p:spPr>
          <a:xfrm>
            <a:off x="971550" y="1825625"/>
            <a:ext cx="504825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4400" dirty="0" smtClean="0"/>
          </a:p>
          <a:p>
            <a:pPr marL="0" indent="0" algn="ctr">
              <a:buNone/>
            </a:pPr>
            <a:r>
              <a:rPr lang="sk-SK" sz="4400" dirty="0" smtClean="0"/>
              <a:t>Charakter</a:t>
            </a:r>
          </a:p>
          <a:p>
            <a:pPr marL="0" indent="0" algn="ctr">
              <a:buNone/>
            </a:pPr>
            <a:endParaRPr lang="sk-SK" sz="4400" dirty="0" smtClean="0"/>
          </a:p>
          <a:p>
            <a:pPr marL="0" indent="0" algn="ctr">
              <a:buNone/>
            </a:pPr>
            <a:r>
              <a:rPr lang="sk-SK" sz="3200" dirty="0"/>
              <a:t>n</a:t>
            </a:r>
            <a:r>
              <a:rPr lang="sk-SK" sz="3200" dirty="0" smtClean="0"/>
              <a:t>avonok dodržiavané hranice si postupne osvojujeme vnútorne</a:t>
            </a:r>
            <a:br>
              <a:rPr lang="sk-SK" sz="3200" dirty="0" smtClean="0"/>
            </a:br>
            <a:r>
              <a:rPr lang="sk-SK" sz="3200" b="1" dirty="0" smtClean="0"/>
              <a:t/>
            </a:r>
            <a:br>
              <a:rPr lang="sk-SK" sz="3200" b="1" dirty="0" smtClean="0"/>
            </a:br>
            <a:endParaRPr lang="sk-SK" sz="3200" dirty="0" smtClean="0"/>
          </a:p>
        </p:txBody>
      </p:sp>
      <p:sp>
        <p:nvSpPr>
          <p:cNvPr id="9" name="Zástupný objekt pre obsah 8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schopnosť milovať</a:t>
            </a:r>
          </a:p>
          <a:p>
            <a:r>
              <a:rPr lang="sk-SK" dirty="0" smtClean="0"/>
              <a:t>zodpovednosť </a:t>
            </a:r>
          </a:p>
          <a:p>
            <a:r>
              <a:rPr lang="sk-SK" dirty="0" smtClean="0"/>
              <a:t>sloboda</a:t>
            </a:r>
          </a:p>
          <a:p>
            <a:r>
              <a:rPr lang="sk-SK" dirty="0" smtClean="0"/>
              <a:t>schopnosť prevziať iniciatívu</a:t>
            </a:r>
          </a:p>
          <a:p>
            <a:r>
              <a:rPr lang="sk-SK" dirty="0" smtClean="0"/>
              <a:t>rešpektovanie reality</a:t>
            </a:r>
          </a:p>
          <a:p>
            <a:r>
              <a:rPr lang="sk-SK" dirty="0" smtClean="0"/>
              <a:t>rast</a:t>
            </a:r>
          </a:p>
          <a:p>
            <a:r>
              <a:rPr lang="sk-SK" dirty="0" smtClean="0"/>
              <a:t>zameranie sa na pravdu</a:t>
            </a:r>
          </a:p>
          <a:p>
            <a:r>
              <a:rPr lang="sk-SK" dirty="0" smtClean="0"/>
              <a:t>zameranie sa na to, čo človeka presahuje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1257300"/>
            <a:ext cx="10515600" cy="433388"/>
          </a:xfrm>
        </p:spPr>
        <p:txBody>
          <a:bodyPr>
            <a:noAutofit/>
          </a:bodyPr>
          <a:lstStyle/>
          <a:p>
            <a:r>
              <a:rPr lang="sk-SK" b="1" dirty="0" smtClean="0"/>
              <a:t>Dávať milosť (nezaslúženú priazeň) a pravdu (štruktúru) a vyrastie charakterný človek</a:t>
            </a:r>
            <a:r>
              <a:rPr lang="sk-SK" b="1" dirty="0"/>
              <a:t/>
            </a:r>
            <a:br>
              <a:rPr lang="sk-SK" b="1" dirty="0"/>
            </a:br>
            <a:endParaRPr lang="sk-SK" b="1" dirty="0"/>
          </a:p>
        </p:txBody>
      </p:sp>
      <p:sp>
        <p:nvSpPr>
          <p:cNvPr id="5" name="Obdĺžnik 4"/>
          <p:cNvSpPr/>
          <p:nvPr/>
        </p:nvSpPr>
        <p:spPr>
          <a:xfrm>
            <a:off x="1238491" y="4503420"/>
            <a:ext cx="10255170" cy="473694"/>
          </a:xfrm>
          <a:prstGeom prst="rect">
            <a:avLst/>
          </a:prstGeom>
          <a:noFill/>
        </p:spPr>
        <p:txBody>
          <a:bodyPr wrap="square" lIns="91440" tIns="45720" rIns="91440" bIns="45720" anchor="ctr" anchorCtr="0">
            <a:prstTxWarp prst="textButton">
              <a:avLst>
                <a:gd name="adj" fmla="val 11172245"/>
              </a:avLst>
            </a:prstTxWarp>
            <a:spAutoFit/>
          </a:bodyPr>
          <a:lstStyle/>
          <a:p>
            <a:pPr algn="ctr"/>
            <a:endParaRPr lang="sk-SK" sz="2000" b="1" cap="none" spc="0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  <a:p>
            <a:pPr algn="ctr"/>
            <a:endParaRPr lang="sk-SK" sz="20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322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Keď naučíme deti, aby preberali vládu nad svojím životom, budú mať pred všetkými takú výhodu, že budú zaručene úspešní.</a:t>
            </a:r>
          </a:p>
          <a:p>
            <a:r>
              <a:rPr lang="sk-SK" dirty="0" smtClean="0"/>
              <a:t>Kto preberá zodpovednosť za svoj život na seba, zvyšuje svoje zapojenie sa v živote, prijíma zodpovednosť za svoje ciele.</a:t>
            </a:r>
          </a:p>
          <a:p>
            <a:r>
              <a:rPr lang="sk-SK" dirty="0" smtClean="0"/>
              <a:t>Realitu, v ktorej žije môže vždy ovplyvniť.</a:t>
            </a:r>
          </a:p>
          <a:p>
            <a:r>
              <a:rPr lang="sk-SK" dirty="0" smtClean="0"/>
              <a:t>Hranice nám pomáhajú vidieť, čo sa od nás očakáva a ako máme rásť, aby sa tieto požiadavky mohli splniť. </a:t>
            </a:r>
          </a:p>
          <a:p>
            <a:r>
              <a:rPr lang="sk-SK" dirty="0" smtClean="0"/>
              <a:t>Čo človek zaseje, má aj žať – napr. nezodpovedný človek musí znášať následky svojho správania.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Hranice, zodpovednosť, úspech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5355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Základ je dať deťom slobodu, umožniť im voľbu a potom im dať prežiť zodpovedajúce dôsledky.</a:t>
            </a:r>
          </a:p>
          <a:p>
            <a:r>
              <a:rPr lang="sk-SK" dirty="0" smtClean="0"/>
              <a:t>Keď budú konať zodpovedne – nešetrite chválou a rozširujte ich práva. Dbajte na to, aby vedeli, prečo dostávajú viac výsad </a:t>
            </a:r>
            <a:r>
              <a:rPr lang="sk-SK" dirty="0"/>
              <a:t>(</a:t>
            </a:r>
            <a:r>
              <a:rPr lang="sk-SK" dirty="0" smtClean="0"/>
              <a:t>pre svoju spoľahlivosť).</a:t>
            </a:r>
          </a:p>
          <a:p>
            <a:r>
              <a:rPr lang="sk-SK" dirty="0" smtClean="0"/>
              <a:t>Keď sa deti rozhodnú zle, vcíťte sa do ich straty – „je to škoda, že sa nemôžeš hrať“, „mrzí ma, že prídeš o ten zápas“.</a:t>
            </a:r>
          </a:p>
          <a:p>
            <a:r>
              <a:rPr lang="sk-SK" dirty="0" smtClean="0"/>
              <a:t>Keď sa naše dieťa môže slobodne rozhodovať a žiada sa od neho zodpovednosť za dôsledky jeho konania, vychováme z neho človeka schopného milovať, ktorý bude robiť správne veci zo správnych dôvodov.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Sloboda = zodpovednosť</a:t>
            </a:r>
            <a:br>
              <a:rPr lang="sk-SK" dirty="0" smtClean="0"/>
            </a:br>
            <a:r>
              <a:rPr lang="sk-SK" dirty="0" smtClean="0"/>
              <a:t>Dôsledky = láska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1422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k-SK" b="1" dirty="0" smtClean="0"/>
              <a:t>Dieťa	</a:t>
            </a:r>
            <a:r>
              <a:rPr lang="sk-SK" dirty="0" smtClean="0"/>
              <a:t>				</a:t>
            </a:r>
            <a:r>
              <a:rPr lang="sk-SK" b="1" dirty="0" smtClean="0"/>
              <a:t>Dospelý</a:t>
            </a:r>
          </a:p>
          <a:p>
            <a:pPr marL="0" indent="0" algn="ctr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chce si robiť všetko podľa seba			chce byť úspešný</a:t>
            </a:r>
          </a:p>
          <a:p>
            <a:pPr marL="0" indent="0" algn="ctr">
              <a:buNone/>
            </a:pPr>
            <a:r>
              <a:rPr lang="sk-SK" dirty="0" smtClean="0"/>
              <a:t>chce, aby sa mu darilo		chce si každý deň robiť to, </a:t>
            </a:r>
          </a:p>
          <a:p>
            <a:pPr marL="0" indent="0" algn="ctr">
              <a:buNone/>
            </a:pPr>
            <a:r>
              <a:rPr lang="sk-SK" dirty="0" smtClean="0"/>
              <a:t>			čo sám chce</a:t>
            </a:r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r>
              <a:rPr lang="sk-SK" dirty="0" smtClean="0"/>
              <a:t>Nemôžu mať obidve, musia si vybrať jedno z nich.</a:t>
            </a:r>
          </a:p>
          <a:p>
            <a:pPr marL="0" indent="0" algn="ctr">
              <a:buNone/>
            </a:pPr>
            <a:r>
              <a:rPr lang="sk-SK" dirty="0" smtClean="0"/>
              <a:t>Dávajme slobodu, vyžadujme zodpovednosť, poskytujme dôsledky, konajme s láskou.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Dieťa - dospelý</a:t>
            </a:r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>
            <a:off x="5934075" y="2647950"/>
            <a:ext cx="5715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ovacia šípka 6"/>
          <p:cNvCxnSpPr/>
          <p:nvPr/>
        </p:nvCxnSpPr>
        <p:spPr>
          <a:xfrm flipV="1">
            <a:off x="4886325" y="2676526"/>
            <a:ext cx="3019425" cy="400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7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728</TotalTime>
  <Words>3810</Words>
  <Application>Microsoft Office PowerPoint</Application>
  <PresentationFormat>Širokouhlá</PresentationFormat>
  <Paragraphs>295</Paragraphs>
  <Slides>46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46</vt:i4>
      </vt:variant>
    </vt:vector>
  </HeadingPairs>
  <TitlesOfParts>
    <vt:vector size="53" baseType="lpstr">
      <vt:lpstr>Arial Black</vt:lpstr>
      <vt:lpstr>Calibri</vt:lpstr>
      <vt:lpstr>Lucida Sans Unicode</vt:lpstr>
      <vt:lpstr>Verdana</vt:lpstr>
      <vt:lpstr>Wingdings 2</vt:lpstr>
      <vt:lpstr>Wingdings 3</vt:lpstr>
      <vt:lpstr>Hala</vt:lpstr>
      <vt:lpstr>My, deti a hranice </vt:lpstr>
      <vt:lpstr>Prečo máme budovať hranice vo vzťahu k deťom? Deti sa nenarodia s hranicami</vt:lpstr>
      <vt:lpstr>Prejavy ľudí bez hraníc </vt:lpstr>
      <vt:lpstr>Mám hranice</vt:lpstr>
      <vt:lpstr>Prezentácia programu PowerPoint</vt:lpstr>
      <vt:lpstr>Dávať milosť (nezaslúženú priazeň) a pravdu (štruktúru) a vyrastie charakterný človek </vt:lpstr>
      <vt:lpstr>Hranice, zodpovednosť, úspech</vt:lpstr>
      <vt:lpstr>Sloboda = zodpovednosť Dôsledky = láska</vt:lpstr>
      <vt:lpstr>Dieťa - dospelý</vt:lpstr>
      <vt:lpstr>Hebr 12,11</vt:lpstr>
      <vt:lpstr>Dieťa chce posunúť hranice zo strany rodiča</vt:lpstr>
      <vt:lpstr>Empatia, realita, pozitívny výsledok</vt:lpstr>
      <vt:lpstr>Vnútorný cit pre lásku</vt:lpstr>
      <vt:lpstr>Bolesť môže byť darom</vt:lpstr>
      <vt:lpstr>Láska a hranice sú rysy dobrého rodiča</vt:lpstr>
      <vt:lpstr>Dar aktivity</vt:lpstr>
      <vt:lpstr>Je potrebné</vt:lpstr>
      <vt:lpstr>Pozor na tieto 3 skutočnosti</vt:lpstr>
      <vt:lpstr>Vaše dieťa nie je dokonalé</vt:lpstr>
      <vt:lpstr>Daný problém nie je problém</vt:lpstr>
      <vt:lpstr>Čas všetko vylieči</vt:lpstr>
      <vt:lpstr>Pasívny postoj je sklamaním, nie cnosťou</vt:lpstr>
      <vt:lpstr>Nenúťte dieťa</vt:lpstr>
      <vt:lpstr>Cieľ – posúvať dieťa za hranice jeho pohodlia</vt:lpstr>
      <vt:lpstr>Poctivosť</vt:lpstr>
      <vt:lpstr>Byť sám sebou, byť milovaný, stanoviť si hranice – vstúpiť do vzťahu</vt:lpstr>
      <vt:lpstr>Schopnosti trojročného dieťaťa</vt:lpstr>
      <vt:lpstr>Nehovorte: „Bolí nás, keď si nahnevaný.“</vt:lpstr>
      <vt:lpstr>2 základné stavebné kamene, ktoré dieťa potrebuje pri svojom raste</vt:lpstr>
      <vt:lpstr>Zákon rešpektu</vt:lpstr>
      <vt:lpstr>Sloboda plodí slobodu</vt:lpstr>
      <vt:lpstr>Zákon motivácie</vt:lpstr>
      <vt:lpstr>Strachy, ktoré prežívame</vt:lpstr>
      <vt:lpstr>Zákon hodnotenia</vt:lpstr>
      <vt:lpstr>Zákon proaktivity</vt:lpstr>
      <vt:lpstr>Zákon závisti</vt:lpstr>
      <vt:lpstr>Zákon aktivity</vt:lpstr>
      <vt:lpstr>Zákon otvorenosti</vt:lpstr>
      <vt:lpstr>Schopnosť prevziať zodpovednosť</vt:lpstr>
      <vt:lpstr>Hranice si je potrebné</vt:lpstr>
      <vt:lpstr>RODINA</vt:lpstr>
      <vt:lpstr>Ako pomôcť deťom vnímať ich potreby:</vt:lpstr>
      <vt:lpstr>Je dôležité, aby ste </vt:lpstr>
      <vt:lpstr>Práca na sebe</vt:lpstr>
      <vt:lpstr>Odpustenie a zmierenie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Deti a hranice</dc:title>
  <dc:creator>krpelanova</dc:creator>
  <cp:lastModifiedBy>krpelanova</cp:lastModifiedBy>
  <cp:revision>68</cp:revision>
  <dcterms:created xsi:type="dcterms:W3CDTF">2022-01-14T10:37:29Z</dcterms:created>
  <dcterms:modified xsi:type="dcterms:W3CDTF">2022-03-23T13:50:36Z</dcterms:modified>
</cp:coreProperties>
</file>