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7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21" d="100"/>
          <a:sy n="121" d="100"/>
        </p:scale>
        <p:origin x="-1808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printerSettings" Target="printerSettings/printerSettings1.bin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over-TextureForeGroun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796303"/>
            <a:ext cx="7086600" cy="1847850"/>
          </a:xfrm>
        </p:spPr>
        <p:txBody>
          <a:bodyPr vert="horz" lIns="91440" tIns="45720" rIns="91440" bIns="45720" rtlCol="0" anchor="b" anchorCtr="0">
            <a:noAutofit/>
            <a:scene3d>
              <a:camera prst="orthographicFront"/>
              <a:lightRig rig="threePt" dir="t">
                <a:rot lat="0" lon="0" rev="10800000"/>
              </a:lightRig>
            </a:scene3d>
            <a:sp3d extrusionH="25400">
              <a:bevelT w="12700" h="12700" prst="relaxedInset"/>
              <a:bevelB w="12700" h="12700" prst="relaxedInset"/>
            </a:sp3d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5400" kern="120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25400" dist="19050" dir="4200000" algn="ctr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sk-SK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66565"/>
            <a:ext cx="7086600" cy="1752600"/>
          </a:xfrm>
        </p:spPr>
        <p:txBody>
          <a:bodyPr vert="horz" lIns="91440" tIns="45720" rIns="91440" bIns="45720" rtlCol="0" anchor="t" anchorCtr="0">
            <a:noAutofit/>
            <a:scene3d>
              <a:camera prst="orthographicFront"/>
              <a:lightRig rig="threePt" dir="t">
                <a:rot lat="0" lon="0" rev="10800000"/>
              </a:lightRig>
            </a:scene3d>
            <a:sp3d extrusionH="25400">
              <a:bevelT w="12700" h="12700" prst="relaxedInset"/>
              <a:bevelB w="12700" h="12700" prst="relaxedInset"/>
            </a:sp3d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000" b="0" kern="120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25400" dist="19050" dir="4200000" algn="ctr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988423" y="6221506"/>
            <a:ext cx="2743200" cy="365125"/>
          </a:xfrm>
        </p:spPr>
        <p:txBody>
          <a:bodyPr/>
          <a:lstStyle/>
          <a:p>
            <a:fld id="{6DA34910-33AD-C34F-BCEF-8A84646E52F8}" type="datetimeFigureOut">
              <a:rPr lang="en-US" smtClean="0"/>
              <a:t>27.11.22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295400" y="6221506"/>
            <a:ext cx="2743200" cy="365125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Interior-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9025" y="3765177"/>
            <a:ext cx="7272338" cy="1098176"/>
          </a:xfr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k-SK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78013" y="777240"/>
            <a:ext cx="4294363" cy="2866913"/>
          </a:xfrm>
          <a:ln w="76200" cmpd="dbl">
            <a:solidFill>
              <a:schemeClr val="tx1"/>
            </a:solidFill>
            <a:miter lim="800000"/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k-SK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89025" y="4867836"/>
            <a:ext cx="7272338" cy="1264022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spcBef>
                <a:spcPts val="0"/>
              </a:spcBef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2000"/>
              </a:spcBef>
              <a:buFont typeface="Wingdings" pitchFamily="2" charset="2"/>
              <a:buNone/>
            </a:pPr>
            <a:r>
              <a:rPr lang="sk-SK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34910-33AD-C34F-BCEF-8A84646E52F8}" type="datetimeFigureOut">
              <a:rPr lang="en-US" smtClean="0"/>
              <a:t>27.11.22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nterior-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34910-33AD-C34F-BCEF-8A84646E52F8}" type="datetimeFigureOut">
              <a:rPr lang="en-US" smtClean="0"/>
              <a:t>27.11.22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9D746-CD1F-1A4A-A5C3-5C3B6556A09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nterior-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16588" y="609600"/>
            <a:ext cx="1524000" cy="5516563"/>
          </a:xfrm>
        </p:spPr>
        <p:txBody>
          <a:bodyPr vert="eaVert"/>
          <a:lstStyle/>
          <a:p>
            <a:r>
              <a:rPr lang="sk-SK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89024" y="609600"/>
            <a:ext cx="5921376" cy="5516563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34910-33AD-C34F-BCEF-8A84646E52F8}" type="datetimeFigureOut">
              <a:rPr lang="en-US" smtClean="0"/>
              <a:t>27.11.22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9D746-CD1F-1A4A-A5C3-5C3B6556A09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nterior-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34910-33AD-C34F-BCEF-8A84646E52F8}" type="datetimeFigureOut">
              <a:rPr lang="en-US" smtClean="0"/>
              <a:t>27.11.22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9D746-CD1F-1A4A-A5C3-5C3B6556A09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nterior-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792224"/>
            <a:ext cx="7086600" cy="1847088"/>
          </a:xfrm>
        </p:spPr>
        <p:txBody>
          <a:bodyPr vert="horz" lIns="91440" tIns="45720" rIns="91440" bIns="45720" rtlCol="0" anchor="b" anchorCtr="0">
            <a:noAutofit/>
            <a:scene3d>
              <a:camera prst="orthographicFront"/>
              <a:lightRig rig="threePt" dir="t">
                <a:rot lat="0" lon="0" rev="10800000"/>
              </a:lightRig>
            </a:scene3d>
            <a:sp3d extrusionH="25400">
              <a:bevelT w="12700" h="12700" prst="relaxedInset"/>
              <a:bevelB w="12700" h="12700" prst="relaxedInset"/>
            </a:sp3d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5400" b="1" kern="120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25400" dist="19050" dir="4200000" algn="ctr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sk-SK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3666744"/>
            <a:ext cx="7086600" cy="1755648"/>
          </a:xfrm>
        </p:spPr>
        <p:txBody>
          <a:bodyPr vert="horz" lIns="91440" tIns="45720" rIns="91440" bIns="45720" rtlCol="0" anchor="t" anchorCtr="0">
            <a:noAutofit/>
            <a:scene3d>
              <a:camera prst="orthographicFront"/>
              <a:lightRig rig="threePt" dir="t">
                <a:rot lat="0" lon="0" rev="10800000"/>
              </a:lightRig>
            </a:scene3d>
            <a:sp3d extrusionH="25400">
              <a:bevelT w="12700" h="12700" prst="relaxedInset"/>
              <a:bevelB w="12700" h="12700" prst="relaxedInset"/>
            </a:sp3d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ct val="0"/>
              </a:spcBef>
              <a:buFont typeface="Wingdings" pitchFamily="2" charset="2"/>
              <a:buNone/>
              <a:defRPr sz="2000" b="0" kern="120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25400" dist="19050" dir="4200000" algn="ctr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34910-33AD-C34F-BCEF-8A84646E52F8}" type="datetimeFigureOut">
              <a:rPr lang="en-US" smtClean="0"/>
              <a:t>27.11.22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9D746-CD1F-1A4A-A5C3-5C3B6556A09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Interior-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9024" y="274637"/>
            <a:ext cx="7272339" cy="1339009"/>
          </a:xfrm>
        </p:spPr>
        <p:txBody>
          <a:bodyPr/>
          <a:lstStyle/>
          <a:p>
            <a:r>
              <a:rPr lang="sk-SK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89023" y="1816100"/>
            <a:ext cx="3429000" cy="43100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32363" y="1816100"/>
            <a:ext cx="3429000" cy="43100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34910-33AD-C34F-BCEF-8A84646E52F8}" type="datetimeFigureOut">
              <a:rPr lang="en-US" smtClean="0"/>
              <a:t>27.11.22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9D746-CD1F-1A4A-A5C3-5C3B6556A09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Interior-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9024" y="274637"/>
            <a:ext cx="7272339" cy="1339009"/>
          </a:xfrm>
        </p:spPr>
        <p:txBody>
          <a:bodyPr/>
          <a:lstStyle>
            <a:lvl1pPr>
              <a:defRPr/>
            </a:lvl1pPr>
          </a:lstStyle>
          <a:p>
            <a:r>
              <a:rPr lang="sk-SK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89024" y="1688679"/>
            <a:ext cx="3429000" cy="827088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89024" y="2590800"/>
            <a:ext cx="3429000" cy="35353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32363" y="1688679"/>
            <a:ext cx="3429000" cy="827088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32363" y="2590800"/>
            <a:ext cx="3429000" cy="35353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34910-33AD-C34F-BCEF-8A84646E52F8}" type="datetimeFigureOut">
              <a:rPr lang="en-US" smtClean="0"/>
              <a:t>27.11.22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9D746-CD1F-1A4A-A5C3-5C3B6556A09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Interior-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34910-33AD-C34F-BCEF-8A84646E52F8}" type="datetimeFigureOut">
              <a:rPr lang="en-US" smtClean="0"/>
              <a:t>27.11.22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9D746-CD1F-1A4A-A5C3-5C3B6556A09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nterior-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34910-33AD-C34F-BCEF-8A84646E52F8}" type="datetimeFigureOut">
              <a:rPr lang="en-US" smtClean="0"/>
              <a:t>27.11.22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9D746-CD1F-1A4A-A5C3-5C3B6556A09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Interior-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729" y="381000"/>
            <a:ext cx="3429000" cy="1649506"/>
          </a:xfrm>
        </p:spPr>
        <p:txBody>
          <a:bodyPr anchor="b"/>
          <a:lstStyle>
            <a:lvl1pPr algn="ctr">
              <a:lnSpc>
                <a:spcPct val="100000"/>
              </a:lnSpc>
              <a:defRPr sz="3600" b="1"/>
            </a:lvl1pPr>
          </a:lstStyle>
          <a:p>
            <a:r>
              <a:rPr lang="sk-SK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30588" y="381000"/>
            <a:ext cx="3429000" cy="574516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84729" y="2057401"/>
            <a:ext cx="3429000" cy="3657600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34910-33AD-C34F-BCEF-8A84646E52F8}" type="datetimeFigureOut">
              <a:rPr lang="en-US" smtClean="0"/>
              <a:t>27.11.22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9D746-CD1F-1A4A-A5C3-5C3B6556A09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Interior-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2363" y="739588"/>
            <a:ext cx="3429000" cy="1290380"/>
          </a:xfr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k-SK" smtClean="0"/>
              <a:t>Click to edit Master title style</a:t>
            </a:r>
            <a:endParaRPr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88136" y="779929"/>
            <a:ext cx="3429000" cy="4935071"/>
          </a:xfrm>
          <a:ln w="76200" cmpd="dbl">
            <a:solidFill>
              <a:schemeClr val="tx1"/>
            </a:solidFill>
            <a:miter lim="800000"/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k-SK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32363" y="2057400"/>
            <a:ext cx="3429000" cy="365760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spcBef>
                <a:spcPts val="600"/>
              </a:spcBef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2000"/>
              </a:spcBef>
              <a:buFont typeface="Wingdings" pitchFamily="2" charset="2"/>
              <a:buNone/>
            </a:pPr>
            <a:r>
              <a:rPr lang="sk-SK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34910-33AD-C34F-BCEF-8A84646E52F8}" type="datetimeFigureOut">
              <a:rPr lang="en-US" smtClean="0"/>
              <a:t>27.11.22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9D746-CD1F-1A4A-A5C3-5C3B6556A09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89024" y="274637"/>
            <a:ext cx="7272339" cy="133900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sk-SK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89024" y="1801906"/>
            <a:ext cx="7272339" cy="43242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02187" y="6356350"/>
            <a:ext cx="242943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DA34910-33AD-C34F-BCEF-8A84646E52F8}" type="datetimeFigureOut">
              <a:rPr lang="en-US" smtClean="0"/>
              <a:t>27.11.22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420393" y="6356350"/>
            <a:ext cx="609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E09D746-CD1F-1A4A-A5C3-5C3B6556A09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9" r:id="rId1"/>
    <p:sldLayoutId id="2147483880" r:id="rId2"/>
    <p:sldLayoutId id="2147483881" r:id="rId3"/>
    <p:sldLayoutId id="2147483882" r:id="rId4"/>
    <p:sldLayoutId id="2147483883" r:id="rId5"/>
    <p:sldLayoutId id="2147483884" r:id="rId6"/>
    <p:sldLayoutId id="2147483885" r:id="rId7"/>
    <p:sldLayoutId id="2147483886" r:id="rId8"/>
    <p:sldLayoutId id="2147483887" r:id="rId9"/>
    <p:sldLayoutId id="2147483888" r:id="rId10"/>
    <p:sldLayoutId id="2147483889" r:id="rId11"/>
    <p:sldLayoutId id="2147483890" r:id="rId12"/>
  </p:sldLayoutIdLst>
  <p:txStyles>
    <p:titleStyle>
      <a:lvl1pPr algn="ctr" defTabSz="914400" rtl="0" eaLnBrk="1" latinLnBrk="0" hangingPunct="1">
        <a:lnSpc>
          <a:spcPts val="5200"/>
        </a:lnSpc>
        <a:spcBef>
          <a:spcPct val="0"/>
        </a:spcBef>
        <a:buNone/>
        <a:defRPr sz="4800" b="1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282575" indent="-282575" algn="l" defTabSz="914400" rtl="0" eaLnBrk="1" latinLnBrk="0" hangingPunct="1">
        <a:spcBef>
          <a:spcPts val="2000"/>
        </a:spcBef>
        <a:buFont typeface="Wingdings" pitchFamily="2" charset="2"/>
        <a:buChar char="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77850" indent="-295275" algn="l" defTabSz="914400" rtl="0" eaLnBrk="1" latinLnBrk="0" hangingPunct="1">
        <a:spcBef>
          <a:spcPts val="600"/>
        </a:spcBef>
        <a:buFont typeface="Wingdings" pitchFamily="2" charset="2"/>
        <a:buChar char="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60425" indent="-282575" algn="l" defTabSz="914400" rtl="0" eaLnBrk="1" latinLnBrk="0" hangingPunct="1">
        <a:spcBef>
          <a:spcPts val="600"/>
        </a:spcBef>
        <a:buFont typeface="Wingdings" pitchFamily="2" charset="2"/>
        <a:buChar char="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143000" indent="-282575" algn="l" defTabSz="914400" rtl="0" eaLnBrk="1" latinLnBrk="0" hangingPunct="1">
        <a:spcBef>
          <a:spcPts val="600"/>
        </a:spcBef>
        <a:buFont typeface="Wingdings" pitchFamily="2" charset="2"/>
        <a:buChar char="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425575" indent="-282575" algn="l" defTabSz="914400" rtl="0" eaLnBrk="1" latinLnBrk="0" hangingPunct="1">
        <a:spcBef>
          <a:spcPts val="600"/>
        </a:spcBef>
        <a:buFont typeface="Wingdings" pitchFamily="2" charset="2"/>
        <a:buChar char="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711325" indent="-288925" algn="l" defTabSz="914400" rtl="0" eaLnBrk="1" latinLnBrk="0" hangingPunct="1">
        <a:spcBef>
          <a:spcPct val="20000"/>
        </a:spcBef>
        <a:buFont typeface="Wingdings" pitchFamily="2" charset="2"/>
        <a:buChar char="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000250" indent="-288925" algn="l" defTabSz="914400" rtl="0" eaLnBrk="1" latinLnBrk="0" hangingPunct="1">
        <a:spcBef>
          <a:spcPct val="20000"/>
        </a:spcBef>
        <a:buFont typeface="Wingdings" pitchFamily="2" charset="2"/>
        <a:buChar char="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90763" indent="-288925" algn="l" defTabSz="914400" rtl="0" eaLnBrk="1" latinLnBrk="0" hangingPunct="1">
        <a:spcBef>
          <a:spcPct val="20000"/>
        </a:spcBef>
        <a:buFont typeface="Wingdings" pitchFamily="2" charset="2"/>
        <a:buChar char="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71750" indent="-288925" algn="l" defTabSz="914400" rtl="0" eaLnBrk="1" latinLnBrk="0" hangingPunct="1">
        <a:spcBef>
          <a:spcPct val="20000"/>
        </a:spcBef>
        <a:buFont typeface="Wingdings" pitchFamily="2" charset="2"/>
        <a:buChar char=""/>
        <a:defRPr lang="en-US" sz="1800" kern="1200" dirty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3318262"/>
            <a:ext cx="7086600" cy="1847850"/>
          </a:xfrm>
        </p:spPr>
        <p:txBody>
          <a:bodyPr/>
          <a:lstStyle/>
          <a:p>
            <a:r>
              <a:rPr lang="en-US" sz="6600" b="1" dirty="0" err="1" smtClean="0">
                <a:latin typeface="Cambria"/>
                <a:cs typeface="Cambria"/>
              </a:rPr>
              <a:t>Kniha</a:t>
            </a:r>
            <a:r>
              <a:rPr lang="en-US" sz="6600" b="1" dirty="0" smtClean="0">
                <a:latin typeface="Cambria"/>
                <a:cs typeface="Cambria"/>
              </a:rPr>
              <a:t> </a:t>
            </a:r>
            <a:r>
              <a:rPr lang="en-US" sz="6600" b="1" dirty="0" err="1" smtClean="0">
                <a:latin typeface="Cambria"/>
                <a:cs typeface="Cambria"/>
              </a:rPr>
              <a:t>Judita</a:t>
            </a:r>
            <a:endParaRPr lang="en-US" sz="6600" b="1" dirty="0">
              <a:latin typeface="Cambria"/>
              <a:cs typeface="Cambria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 descr="judit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7462" y="619961"/>
            <a:ext cx="2914650" cy="2771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10920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atin typeface="Cambria"/>
                <a:cs typeface="Cambria"/>
              </a:rPr>
              <a:t>Charakteristika</a:t>
            </a:r>
            <a:r>
              <a:rPr lang="en-US" dirty="0" smtClean="0">
                <a:latin typeface="Cambria"/>
                <a:cs typeface="Cambria"/>
              </a:rPr>
              <a:t> </a:t>
            </a:r>
            <a:r>
              <a:rPr lang="en-US" dirty="0" err="1" smtClean="0">
                <a:latin typeface="Cambria"/>
                <a:cs typeface="Cambria"/>
              </a:rPr>
              <a:t>spisu</a:t>
            </a:r>
            <a:endParaRPr lang="en-US" dirty="0">
              <a:latin typeface="Cambria"/>
              <a:cs typeface="Cambri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sk-SK" sz="2700" dirty="0" smtClean="0">
                <a:latin typeface="Cambria"/>
                <a:cs typeface="Cambria"/>
              </a:rPr>
              <a:t>Obsahom je spis blízky </a:t>
            </a:r>
            <a:r>
              <a:rPr lang="sk-SK" sz="2700" dirty="0">
                <a:latin typeface="Cambria"/>
                <a:cs typeface="Cambria"/>
              </a:rPr>
              <a:t>Knihe Ester, pretože hovorí o vyslobodení židovského národa z veľkého ohrozenia prostredníctvom ženy.</a:t>
            </a:r>
            <a:r>
              <a:rPr lang="cs-CZ" sz="2700" dirty="0">
                <a:latin typeface="Cambria"/>
                <a:cs typeface="Cambria"/>
              </a:rPr>
              <a:t> </a:t>
            </a:r>
            <a:endParaRPr lang="cs-CZ" sz="2700" dirty="0" smtClean="0">
              <a:latin typeface="Cambria"/>
              <a:cs typeface="Cambria"/>
            </a:endParaRPr>
          </a:p>
          <a:p>
            <a:pPr algn="just"/>
            <a:r>
              <a:rPr lang="sk-SK" sz="2700" dirty="0">
                <a:latin typeface="Cambria"/>
                <a:cs typeface="Cambria"/>
              </a:rPr>
              <a:t>Boh vyslobodí národ z nebezpečenstva za pomoci odvážnej ženy Judity, v spoločnosti, v ktorej dominoval muž a žena bola považovaná za menejcennú. </a:t>
            </a:r>
            <a:endParaRPr lang="sk-SK" sz="2700" dirty="0" smtClean="0">
              <a:latin typeface="Cambria"/>
              <a:cs typeface="Cambria"/>
            </a:endParaRPr>
          </a:p>
          <a:p>
            <a:pPr algn="just"/>
            <a:r>
              <a:rPr lang="sk-SK" sz="2700" dirty="0" smtClean="0">
                <a:latin typeface="Cambria"/>
                <a:cs typeface="Cambria"/>
              </a:rPr>
              <a:t>Ak </a:t>
            </a:r>
            <a:r>
              <a:rPr lang="sk-SK" sz="2700" dirty="0">
                <a:latin typeface="Cambria"/>
                <a:cs typeface="Cambria"/>
              </a:rPr>
              <a:t>veriaci sú verní a dôverujú Bohu, On ich vyslobodí od všetkých nebezpečenstiev. </a:t>
            </a:r>
            <a:endParaRPr lang="cs-CZ" sz="2700" dirty="0">
              <a:latin typeface="Cambria"/>
              <a:cs typeface="Cambria"/>
            </a:endParaRPr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65394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atin typeface="Cambria"/>
                <a:cs typeface="Cambria"/>
              </a:rPr>
              <a:t>Okolnosti</a:t>
            </a:r>
            <a:r>
              <a:rPr lang="en-US" dirty="0" smtClean="0">
                <a:latin typeface="Cambria"/>
                <a:cs typeface="Cambria"/>
              </a:rPr>
              <a:t> </a:t>
            </a:r>
            <a:r>
              <a:rPr lang="en-US" dirty="0" err="1" smtClean="0">
                <a:latin typeface="Cambria"/>
                <a:cs typeface="Cambria"/>
              </a:rPr>
              <a:t>vzniku</a:t>
            </a:r>
            <a:r>
              <a:rPr lang="en-US" dirty="0" smtClean="0">
                <a:latin typeface="Cambria"/>
                <a:cs typeface="Cambria"/>
              </a:rPr>
              <a:t> </a:t>
            </a:r>
            <a:r>
              <a:rPr lang="en-US" dirty="0" err="1" smtClean="0">
                <a:latin typeface="Cambria"/>
                <a:cs typeface="Cambria"/>
              </a:rPr>
              <a:t>spisu</a:t>
            </a:r>
            <a:endParaRPr lang="en-US" dirty="0">
              <a:latin typeface="Cambria"/>
              <a:cs typeface="Cambri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60612" y="1458984"/>
            <a:ext cx="7797982" cy="4698670"/>
          </a:xfrm>
        </p:spPr>
        <p:txBody>
          <a:bodyPr>
            <a:normAutofit lnSpcReduction="10000"/>
          </a:bodyPr>
          <a:lstStyle/>
          <a:p>
            <a:pPr algn="just"/>
            <a:r>
              <a:rPr lang="sk-SK" dirty="0" smtClean="0">
                <a:latin typeface="Cambria"/>
                <a:cs typeface="Cambria"/>
              </a:rPr>
              <a:t>Ide o voľne </a:t>
            </a:r>
            <a:r>
              <a:rPr lang="sk-SK" dirty="0">
                <a:latin typeface="Cambria"/>
                <a:cs typeface="Cambria"/>
              </a:rPr>
              <a:t>spracované rozprávanie, do ktorého vstupujú isté historické prvky, pritom však sleduje mravné poučenie. </a:t>
            </a:r>
            <a:r>
              <a:rPr lang="sk-SK" dirty="0" smtClean="0">
                <a:latin typeface="Cambria"/>
                <a:cs typeface="Cambria"/>
              </a:rPr>
              <a:t>Spis vznikol niekedy v 3.-2. storočí pred Kr. </a:t>
            </a:r>
            <a:endParaRPr lang="sk-SK" dirty="0">
              <a:latin typeface="Cambria"/>
              <a:cs typeface="Cambria"/>
            </a:endParaRPr>
          </a:p>
          <a:p>
            <a:pPr algn="just"/>
            <a:r>
              <a:rPr lang="sk-SK" dirty="0">
                <a:latin typeface="Cambria"/>
                <a:cs typeface="Cambria"/>
              </a:rPr>
              <a:t>Hrdinka, ktorej meno Judita v hebrejčine znamená “Židovka“, je zosobnením židovského ľudu, ktorý dôverou v Boha môže premôcť aj najobávanejšieho nepriateľa. </a:t>
            </a:r>
            <a:endParaRPr lang="sk-SK" dirty="0" smtClean="0">
              <a:latin typeface="Cambria"/>
              <a:cs typeface="Cambria"/>
            </a:endParaRPr>
          </a:p>
          <a:p>
            <a:pPr algn="just"/>
            <a:r>
              <a:rPr lang="sk-SK" dirty="0" smtClean="0">
                <a:latin typeface="Cambria"/>
                <a:cs typeface="Cambria"/>
              </a:rPr>
              <a:t>Judita </a:t>
            </a:r>
            <a:r>
              <a:rPr lang="sk-SK" dirty="0">
                <a:latin typeface="Cambria"/>
                <a:cs typeface="Cambria"/>
              </a:rPr>
              <a:t>je príkladom opravdivej nábožnosti veriaceho, v ktorého živote nesmie chýbať modlitba, askéza a predovšetkým dôvera v Boha a v jeho rozhodnutia, ktoré nemusia vždy zodpovedať naším predstavám. </a:t>
            </a:r>
            <a:endParaRPr lang="cs-CZ" dirty="0">
              <a:latin typeface="Cambria"/>
              <a:cs typeface="Cambria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65268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atin typeface="Cambria"/>
                <a:cs typeface="Cambria"/>
              </a:rPr>
              <a:t>Posolstvo</a:t>
            </a:r>
            <a:r>
              <a:rPr lang="en-US" dirty="0" smtClean="0">
                <a:latin typeface="Cambria"/>
                <a:cs typeface="Cambria"/>
              </a:rPr>
              <a:t> </a:t>
            </a:r>
            <a:r>
              <a:rPr lang="en-US" dirty="0" err="1" smtClean="0">
                <a:latin typeface="Cambria"/>
                <a:cs typeface="Cambria"/>
              </a:rPr>
              <a:t>spisu</a:t>
            </a:r>
            <a:endParaRPr lang="en-US" dirty="0">
              <a:latin typeface="Cambria"/>
              <a:cs typeface="Cambri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4080" y="1416996"/>
            <a:ext cx="7640552" cy="4709167"/>
          </a:xfrm>
        </p:spPr>
        <p:txBody>
          <a:bodyPr>
            <a:noAutofit/>
          </a:bodyPr>
          <a:lstStyle/>
          <a:p>
            <a:pPr algn="just"/>
            <a:r>
              <a:rPr lang="sk-SK" sz="2300" dirty="0">
                <a:latin typeface="Cambria"/>
                <a:cs typeface="Cambria"/>
              </a:rPr>
              <a:t>V zápase Judity s Holofernesom ide v skutočnosti o zápas medzi Božími hodnotami a hodnotami, ktoré ponúka svet. Ide o stret dvoch kultúr – tej svetskej (gréckej) a náboženskej (židovskej). </a:t>
            </a:r>
            <a:endParaRPr lang="sk-SK" sz="2300" dirty="0" smtClean="0">
              <a:latin typeface="Cambria"/>
              <a:cs typeface="Cambria"/>
            </a:endParaRPr>
          </a:p>
          <a:p>
            <a:pPr algn="just"/>
            <a:r>
              <a:rPr lang="sk-SK" sz="2300" dirty="0">
                <a:latin typeface="Cambria"/>
                <a:cs typeface="Cambria"/>
              </a:rPr>
              <a:t>Celá kniha ukazuje, že  dejiny spásy nezávisia od veľkých čísiel, vojenskej, politickej alebo ekonomickej moci. Boh víťazí prostredníctvom slabých a chudobných. Preto aj Boh oslobodil Izrael rukou ženy. </a:t>
            </a:r>
            <a:endParaRPr lang="sk-SK" sz="2300" dirty="0" smtClean="0">
              <a:latin typeface="Cambria"/>
              <a:cs typeface="Cambria"/>
            </a:endParaRPr>
          </a:p>
          <a:p>
            <a:pPr algn="just"/>
            <a:r>
              <a:rPr lang="sk-SK" sz="2300" dirty="0">
                <a:latin typeface="Cambria"/>
                <a:cs typeface="Cambria"/>
              </a:rPr>
              <a:t>V kresťanstve sa táto kniha stala predobrazom Panny Márie a jej víťazstva nad nepriateľom spásy. Slová z tejto knihy: </a:t>
            </a:r>
            <a:r>
              <a:rPr lang="sk-SK" sz="2300" i="1" dirty="0">
                <a:latin typeface="Cambria"/>
                <a:cs typeface="Cambria"/>
              </a:rPr>
              <a:t>„Ty si sláva Jeruzalema, ty si veľká radosť Izraela, ty si česť nášho rodu!“</a:t>
            </a:r>
            <a:r>
              <a:rPr lang="sk-SK" sz="2300" dirty="0">
                <a:latin typeface="Cambria"/>
                <a:cs typeface="Cambria"/>
              </a:rPr>
              <a:t> (15,9) sa stali súčasťou mariánskeho hymnu. </a:t>
            </a:r>
            <a:endParaRPr lang="cs-CZ" sz="2300" dirty="0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12280029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Niektoré</a:t>
            </a:r>
            <a:r>
              <a:rPr lang="en-US" dirty="0" smtClean="0"/>
              <a:t> </a:t>
            </a:r>
            <a:r>
              <a:rPr lang="en-US" dirty="0" err="1" smtClean="0"/>
              <a:t>zvláštnosti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2594" y="1532455"/>
            <a:ext cx="7556590" cy="4933247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sk-SK" dirty="0">
                <a:latin typeface="Cambria"/>
                <a:cs typeface="Cambria"/>
              </a:rPr>
              <a:t>V 4.-7. kapitole sa pozornosť sústreďuje na Betuliu, ako aj na Jeruzalem a tamojších obyvateľov opisuje ako ustarostených o mesto a chrám. </a:t>
            </a:r>
            <a:endParaRPr lang="sk-SK" dirty="0" smtClean="0">
              <a:latin typeface="Cambria"/>
              <a:cs typeface="Cambria"/>
            </a:endParaRPr>
          </a:p>
          <a:p>
            <a:pPr algn="just"/>
            <a:r>
              <a:rPr lang="sk-SK" dirty="0">
                <a:latin typeface="Cambria"/>
                <a:cs typeface="Cambria"/>
              </a:rPr>
              <a:t>N</a:t>
            </a:r>
            <a:r>
              <a:rPr lang="sk-SK" dirty="0" smtClean="0">
                <a:latin typeface="Cambria"/>
                <a:cs typeface="Cambria"/>
              </a:rPr>
              <a:t>ázov </a:t>
            </a:r>
            <a:r>
              <a:rPr lang="sk-SK" dirty="0">
                <a:latin typeface="Cambria"/>
                <a:cs typeface="Cambria"/>
              </a:rPr>
              <a:t>mesta Betúlia v hebrejčine znamená </a:t>
            </a:r>
            <a:r>
              <a:rPr lang="sk-SK" i="1" dirty="0">
                <a:latin typeface="Cambria"/>
                <a:cs typeface="Cambria"/>
              </a:rPr>
              <a:t>bet eloah = „dom  Boží“, </a:t>
            </a:r>
            <a:r>
              <a:rPr lang="sk-SK" dirty="0">
                <a:latin typeface="Cambria"/>
                <a:cs typeface="Cambria"/>
              </a:rPr>
              <a:t>čiže Jeruzalem, v ktorom sa nachádzal Boží dom = chrám. </a:t>
            </a:r>
            <a:endParaRPr lang="sk-SK" dirty="0" smtClean="0">
              <a:latin typeface="Cambria"/>
              <a:cs typeface="Cambria"/>
            </a:endParaRPr>
          </a:p>
          <a:p>
            <a:pPr algn="just"/>
            <a:r>
              <a:rPr lang="sk-SK" dirty="0" smtClean="0">
                <a:latin typeface="Cambria"/>
                <a:cs typeface="Cambria"/>
              </a:rPr>
              <a:t>Centrálnou časťou je modlitba Judity v 9. kapitole. V nej je vložené posolstvo spisu. </a:t>
            </a:r>
          </a:p>
          <a:p>
            <a:pPr algn="just"/>
            <a:r>
              <a:rPr lang="sk-SK" dirty="0" smtClean="0">
                <a:latin typeface="Cambria"/>
                <a:cs typeface="Cambria"/>
              </a:rPr>
              <a:t>Cudzinec (Amončan) Achior: Iba vtedy možno poraziť židov, </a:t>
            </a:r>
            <a:r>
              <a:rPr lang="sk-SK" dirty="0">
                <a:latin typeface="Cambria"/>
                <a:cs typeface="Cambria"/>
              </a:rPr>
              <a:t>ak nezachovávajú svoju zmluvu s Bohom.</a:t>
            </a:r>
            <a:r>
              <a:rPr lang="cs-CZ" dirty="0">
                <a:latin typeface="Cambria"/>
                <a:cs typeface="Cambria"/>
              </a:rPr>
              <a:t> </a:t>
            </a:r>
            <a:endParaRPr lang="cs-CZ" dirty="0" smtClean="0">
              <a:latin typeface="Cambria"/>
              <a:cs typeface="Cambria"/>
            </a:endParaRPr>
          </a:p>
          <a:p>
            <a:pPr algn="just"/>
            <a:r>
              <a:rPr lang="sk-SK" dirty="0">
                <a:latin typeface="Cambria"/>
                <a:cs typeface="Cambria"/>
              </a:rPr>
              <a:t>Judita nehovorí iba za seba, ale je hovorkyňou celého národa. </a:t>
            </a:r>
            <a:r>
              <a:rPr lang="sk-SK" dirty="0" smtClean="0">
                <a:latin typeface="Cambria"/>
                <a:cs typeface="Cambria"/>
              </a:rPr>
              <a:t>Jej chválospev (Jdt 16) </a:t>
            </a:r>
            <a:r>
              <a:rPr lang="sk-SK" dirty="0">
                <a:latin typeface="Cambria"/>
                <a:cs typeface="Cambria"/>
              </a:rPr>
              <a:t>pripomína udalosti vyslobodenia z Egypta, keď aj v Knihe Exodus 15. kapitole prednáša chválospev žena. </a:t>
            </a:r>
            <a:endParaRPr lang="cs-CZ" dirty="0">
              <a:latin typeface="Cambria"/>
              <a:cs typeface="Cambria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48166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Relationship Id="rId3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Tradition">
  <a:themeElements>
    <a:clrScheme name="Tradition">
      <a:dk1>
        <a:srgbClr val="000000"/>
      </a:dk1>
      <a:lt1>
        <a:srgbClr val="FFFFFF"/>
      </a:lt1>
      <a:dk2>
        <a:srgbClr val="59480D"/>
      </a:dk2>
      <a:lt2>
        <a:srgbClr val="D28E11"/>
      </a:lt2>
      <a:accent1>
        <a:srgbClr val="6B4A0B"/>
      </a:accent1>
      <a:accent2>
        <a:srgbClr val="790A14"/>
      </a:accent2>
      <a:accent3>
        <a:srgbClr val="908342"/>
      </a:accent3>
      <a:accent4>
        <a:srgbClr val="423E5C"/>
      </a:accent4>
      <a:accent5>
        <a:srgbClr val="641345"/>
      </a:accent5>
      <a:accent6>
        <a:srgbClr val="748A2F"/>
      </a:accent6>
      <a:hlink>
        <a:srgbClr val="DD7E0E"/>
      </a:hlink>
      <a:folHlink>
        <a:srgbClr val="7F6F6F"/>
      </a:folHlink>
    </a:clrScheme>
    <a:fontScheme name="Tradition">
      <a:majorFont>
        <a:latin typeface="Candara"/>
        <a:ea typeface=""/>
        <a:cs typeface=""/>
        <a:font script="Jpan" typeface="メイリオ"/>
        <a:font script="Hans" typeface="宋体"/>
        <a:font script="Hant" typeface="新細明體"/>
      </a:majorFont>
      <a:minorFont>
        <a:latin typeface="Candara"/>
        <a:ea typeface=""/>
        <a:cs typeface=""/>
        <a:font script="Jpan" typeface="メイリオ"/>
        <a:font script="Hans" typeface="宋体"/>
        <a:font script="Hant" typeface="新細明體"/>
      </a:minorFont>
    </a:fontScheme>
    <a:fmtScheme name="Tradition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10000"/>
                <a:satMod val="150000"/>
              </a:schemeClr>
              <a:schemeClr val="phClr">
                <a:tint val="90000"/>
                <a:satMod val="30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shade val="10000"/>
                <a:satMod val="150000"/>
              </a:schemeClr>
              <a:schemeClr val="phClr">
                <a:tint val="90000"/>
                <a:satMod val="300000"/>
              </a:schemeClr>
            </a:duotone>
          </a:blip>
          <a:stretch/>
        </a:blipFill>
      </a:fillStyleLst>
      <a:lnStyleLst>
        <a:ln w="1587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38100" cap="flat" cmpd="sng" algn="ctr">
          <a:solidFill>
            <a:schemeClr val="phClr">
              <a:shade val="90000"/>
            </a:schemeClr>
          </a:solidFill>
          <a:prstDash val="solid"/>
          <a:miter/>
        </a:ln>
        <a:ln w="76200" cap="flat" cmpd="dbl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>
            <a:innerShdw blurRad="127000">
              <a:srgbClr val="FFFFFF">
                <a:alpha val="35000"/>
              </a:srgbClr>
            </a:innerShdw>
          </a:effectLst>
          <a:scene3d>
            <a:camera prst="orthographicFront">
              <a:rot lat="0" lon="0" rev="0"/>
            </a:camera>
            <a:lightRig rig="chilly" dir="tl">
              <a:rot lat="0" lon="0" rev="5400000"/>
            </a:lightRig>
          </a:scene3d>
          <a:sp3d prstMaterial="softEdge">
            <a:bevelT w="0" h="0"/>
          </a:sp3d>
        </a:effectStyle>
        <a:effectStyle>
          <a:effectLst>
            <a:outerShdw blurRad="63500" dist="25400" dir="5400000" algn="br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3600000"/>
            </a:lightRig>
          </a:scene3d>
          <a:sp3d>
            <a:bevelT w="889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3">
            <a:duotone>
              <a:schemeClr val="phClr">
                <a:shade val="10000"/>
                <a:satMod val="175000"/>
              </a:schemeClr>
              <a:schemeClr val="phClr">
                <a:satMod val="30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Tradition.thmx</Template>
  <TotalTime>26</TotalTime>
  <Words>103</Words>
  <Application>Microsoft Macintosh PowerPoint</Application>
  <PresentationFormat>On-screen Show (4:3)</PresentationFormat>
  <Paragraphs>19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Tradition</vt:lpstr>
      <vt:lpstr>Kniha Judita</vt:lpstr>
      <vt:lpstr>Charakteristika spisu</vt:lpstr>
      <vt:lpstr>Okolnosti vzniku spisu</vt:lpstr>
      <vt:lpstr>Posolstvo spisu</vt:lpstr>
      <vt:lpstr>Niektoré zvláštnosti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Kniha Judita</dc:title>
  <dc:creator>Frantisek Trstensky</dc:creator>
  <cp:lastModifiedBy>Frantisek Trstensky</cp:lastModifiedBy>
  <cp:revision>4</cp:revision>
  <dcterms:created xsi:type="dcterms:W3CDTF">2022-11-27T07:32:01Z</dcterms:created>
  <dcterms:modified xsi:type="dcterms:W3CDTF">2022-11-27T07:58:07Z</dcterms:modified>
</cp:coreProperties>
</file>