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A34910-33AD-C34F-BCEF-8A84646E52F8}" type="datetimeFigureOut">
              <a:rPr lang="en-US" smtClean="0"/>
              <a:t>27.11.22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09D746-CD1F-1A4A-A5C3-5C3B6556A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318262"/>
            <a:ext cx="7086600" cy="1847850"/>
          </a:xfrm>
        </p:spPr>
        <p:txBody>
          <a:bodyPr/>
          <a:lstStyle/>
          <a:p>
            <a:r>
              <a:rPr lang="en-US" sz="6600" b="1" dirty="0" err="1" smtClean="0">
                <a:latin typeface="Cambria"/>
                <a:cs typeface="Cambria"/>
              </a:rPr>
              <a:t>Kniha</a:t>
            </a:r>
            <a:r>
              <a:rPr lang="en-US" sz="6600" b="1" dirty="0" smtClean="0">
                <a:latin typeface="Cambria"/>
                <a:cs typeface="Cambria"/>
              </a:rPr>
              <a:t> </a:t>
            </a:r>
            <a:r>
              <a:rPr lang="en-US" sz="6600" b="1" dirty="0" err="1" smtClean="0">
                <a:latin typeface="Cambria"/>
                <a:cs typeface="Cambria"/>
              </a:rPr>
              <a:t>Judita</a:t>
            </a:r>
            <a:endParaRPr lang="en-US" sz="6600" b="1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ju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62" y="619961"/>
            <a:ext cx="2914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  <a:cs typeface="Cambria"/>
              </a:rPr>
              <a:t>Charakteristika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spisu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2700" dirty="0" smtClean="0">
                <a:latin typeface="Cambria"/>
                <a:cs typeface="Cambria"/>
              </a:rPr>
              <a:t>Obsahom je spis blízky </a:t>
            </a:r>
            <a:r>
              <a:rPr lang="sk-SK" sz="2700" dirty="0">
                <a:latin typeface="Cambria"/>
                <a:cs typeface="Cambria"/>
              </a:rPr>
              <a:t>Knihe Ester, pretože hovorí o vyslobodení židovského národa z veľkého ohrozenia prostredníctvom ženy.</a:t>
            </a:r>
            <a:r>
              <a:rPr lang="cs-CZ" sz="2700" dirty="0">
                <a:latin typeface="Cambria"/>
                <a:cs typeface="Cambria"/>
              </a:rPr>
              <a:t> </a:t>
            </a:r>
            <a:endParaRPr lang="cs-CZ" sz="2700" dirty="0" smtClean="0">
              <a:latin typeface="Cambria"/>
              <a:cs typeface="Cambria"/>
            </a:endParaRPr>
          </a:p>
          <a:p>
            <a:pPr algn="just"/>
            <a:r>
              <a:rPr lang="sk-SK" sz="2700" dirty="0">
                <a:latin typeface="Cambria"/>
                <a:cs typeface="Cambria"/>
              </a:rPr>
              <a:t>Boh vyslobodí národ z nebezpečenstva za pomoci odvážnej ženy Judity, v spoločnosti, v ktorej dominoval muž a žena bola považovaná za menejcennú. </a:t>
            </a:r>
            <a:endParaRPr lang="sk-SK" sz="2700" dirty="0" smtClean="0">
              <a:latin typeface="Cambria"/>
              <a:cs typeface="Cambria"/>
            </a:endParaRPr>
          </a:p>
          <a:p>
            <a:pPr algn="just"/>
            <a:r>
              <a:rPr lang="sk-SK" sz="2700" dirty="0" smtClean="0">
                <a:latin typeface="Cambria"/>
                <a:cs typeface="Cambria"/>
              </a:rPr>
              <a:t>Ak </a:t>
            </a:r>
            <a:r>
              <a:rPr lang="sk-SK" sz="2700" dirty="0">
                <a:latin typeface="Cambria"/>
                <a:cs typeface="Cambria"/>
              </a:rPr>
              <a:t>veriaci sú verní a dôverujú Bohu, On ich vyslobodí od všetkých nebezpečenstiev. </a:t>
            </a:r>
            <a:endParaRPr lang="cs-CZ" sz="2700" dirty="0">
              <a:latin typeface="Cambria"/>
              <a:cs typeface="Cambria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3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  <a:cs typeface="Cambria"/>
              </a:rPr>
              <a:t>Okolnosti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vzniku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spisu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458984"/>
            <a:ext cx="7797982" cy="469867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 smtClean="0">
                <a:latin typeface="Cambria"/>
                <a:cs typeface="Cambria"/>
              </a:rPr>
              <a:t>Ide o voľne </a:t>
            </a:r>
            <a:r>
              <a:rPr lang="sk-SK" dirty="0">
                <a:latin typeface="Cambria"/>
                <a:cs typeface="Cambria"/>
              </a:rPr>
              <a:t>spracované rozprávanie, do ktorého vstupujú isté historické prvky, pritom však sleduje mravné poučenie. </a:t>
            </a:r>
            <a:r>
              <a:rPr lang="sk-SK" dirty="0" smtClean="0">
                <a:latin typeface="Cambria"/>
                <a:cs typeface="Cambria"/>
              </a:rPr>
              <a:t>Spis vznikol niekedy v 3.-2. storočí pred Kr. </a:t>
            </a:r>
            <a:endParaRPr lang="sk-SK" dirty="0">
              <a:latin typeface="Cambria"/>
              <a:cs typeface="Cambria"/>
            </a:endParaRPr>
          </a:p>
          <a:p>
            <a:pPr algn="just"/>
            <a:r>
              <a:rPr lang="sk-SK" dirty="0">
                <a:latin typeface="Cambria"/>
                <a:cs typeface="Cambria"/>
              </a:rPr>
              <a:t>Hrdinka, ktorej meno Judita v hebrejčine znamená “Židovka“, je zosobnením židovského ľudu, ktorý dôverou v Boha môže premôcť aj najobávanejšieho nepriateľa. </a:t>
            </a:r>
            <a:endParaRPr lang="sk-SK" dirty="0" smtClean="0">
              <a:latin typeface="Cambria"/>
              <a:cs typeface="Cambria"/>
            </a:endParaRPr>
          </a:p>
          <a:p>
            <a:pPr algn="just"/>
            <a:r>
              <a:rPr lang="sk-SK" dirty="0" smtClean="0">
                <a:latin typeface="Cambria"/>
                <a:cs typeface="Cambria"/>
              </a:rPr>
              <a:t>Judita </a:t>
            </a:r>
            <a:r>
              <a:rPr lang="sk-SK" dirty="0">
                <a:latin typeface="Cambria"/>
                <a:cs typeface="Cambria"/>
              </a:rPr>
              <a:t>je príkladom opravdivej nábožnosti veriaceho, v ktorého živote nesmie chýbať modlitba, askéza a predovšetkým dôvera v Boha a v jeho rozhodnutia, ktoré nemusia vždy zodpovedať naším predstavám. </a:t>
            </a:r>
            <a:endParaRPr lang="cs-CZ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2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  <a:cs typeface="Cambria"/>
              </a:rPr>
              <a:t>Posolstvo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spisu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080" y="1416996"/>
            <a:ext cx="7640552" cy="4709167"/>
          </a:xfrm>
        </p:spPr>
        <p:txBody>
          <a:bodyPr>
            <a:noAutofit/>
          </a:bodyPr>
          <a:lstStyle/>
          <a:p>
            <a:pPr algn="just"/>
            <a:r>
              <a:rPr lang="sk-SK" sz="2300" dirty="0">
                <a:latin typeface="Cambria"/>
                <a:cs typeface="Cambria"/>
              </a:rPr>
              <a:t>V zápase Judity s Holofernesom ide v skutočnosti o zápas medzi Božími hodnotami a hodnotami, ktoré ponúka svet. Ide o stret dvoch kultúr – tej svetskej (gréckej) a náboženskej (židovskej). </a:t>
            </a:r>
            <a:endParaRPr lang="sk-SK" sz="2300" dirty="0" smtClean="0">
              <a:latin typeface="Cambria"/>
              <a:cs typeface="Cambria"/>
            </a:endParaRPr>
          </a:p>
          <a:p>
            <a:pPr algn="just"/>
            <a:r>
              <a:rPr lang="sk-SK" sz="2300" dirty="0">
                <a:latin typeface="Cambria"/>
                <a:cs typeface="Cambria"/>
              </a:rPr>
              <a:t>Celá kniha ukazuje, že  dejiny spásy nezávisia od veľkých čísiel, vojenskej, politickej alebo ekonomickej moci. Boh víťazí prostredníctvom slabých a chudobných. Preto aj Boh oslobodil Izrael rukou ženy. </a:t>
            </a:r>
            <a:endParaRPr lang="sk-SK" sz="2300" dirty="0" smtClean="0">
              <a:latin typeface="Cambria"/>
              <a:cs typeface="Cambria"/>
            </a:endParaRPr>
          </a:p>
          <a:p>
            <a:pPr algn="just"/>
            <a:r>
              <a:rPr lang="sk-SK" sz="2300" dirty="0">
                <a:latin typeface="Cambria"/>
                <a:cs typeface="Cambria"/>
              </a:rPr>
              <a:t>V kresťanstve sa táto kniha stala predobrazom Panny Márie a jej víťazstva nad nepriateľom spásy. Slová z tejto knihy: </a:t>
            </a:r>
            <a:r>
              <a:rPr lang="sk-SK" sz="2300" i="1" dirty="0">
                <a:latin typeface="Cambria"/>
                <a:cs typeface="Cambria"/>
              </a:rPr>
              <a:t>„Ty si sláva Jeruzalema, ty si veľká radosť Izraela, ty si česť nášho rodu!“</a:t>
            </a:r>
            <a:r>
              <a:rPr lang="sk-SK" sz="2300" dirty="0">
                <a:latin typeface="Cambria"/>
                <a:cs typeface="Cambria"/>
              </a:rPr>
              <a:t> (15,9) sa stali súčasťou mariánskeho hymnu. </a:t>
            </a:r>
            <a:endParaRPr lang="cs-CZ" sz="23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280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Niektoré</a:t>
            </a:r>
            <a:r>
              <a:rPr lang="en-US" dirty="0" smtClean="0"/>
              <a:t> </a:t>
            </a:r>
            <a:r>
              <a:rPr lang="en-US" dirty="0" err="1" smtClean="0"/>
              <a:t>zvláštnosti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94" y="1532455"/>
            <a:ext cx="7556590" cy="49332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dirty="0">
                <a:latin typeface="Cambria"/>
                <a:cs typeface="Cambria"/>
              </a:rPr>
              <a:t>V 4.-7. kapitole sa pozornosť sústreďuje na Betuliu, ako aj na Jeruzalem a tamojších obyvateľov opisuje ako ustarostených o mesto a chrám. </a:t>
            </a:r>
            <a:endParaRPr lang="sk-SK" dirty="0" smtClean="0">
              <a:latin typeface="Cambria"/>
              <a:cs typeface="Cambria"/>
            </a:endParaRPr>
          </a:p>
          <a:p>
            <a:pPr algn="just"/>
            <a:r>
              <a:rPr lang="sk-SK" dirty="0">
                <a:latin typeface="Cambria"/>
                <a:cs typeface="Cambria"/>
              </a:rPr>
              <a:t>N</a:t>
            </a:r>
            <a:r>
              <a:rPr lang="sk-SK" dirty="0" smtClean="0">
                <a:latin typeface="Cambria"/>
                <a:cs typeface="Cambria"/>
              </a:rPr>
              <a:t>ázov </a:t>
            </a:r>
            <a:r>
              <a:rPr lang="sk-SK" dirty="0">
                <a:latin typeface="Cambria"/>
                <a:cs typeface="Cambria"/>
              </a:rPr>
              <a:t>mesta Betúlia v hebrejčine znamená </a:t>
            </a:r>
            <a:r>
              <a:rPr lang="sk-SK" i="1" dirty="0">
                <a:latin typeface="Cambria"/>
                <a:cs typeface="Cambria"/>
              </a:rPr>
              <a:t>bet eloah = „dom  Boží“, </a:t>
            </a:r>
            <a:r>
              <a:rPr lang="sk-SK" dirty="0">
                <a:latin typeface="Cambria"/>
                <a:cs typeface="Cambria"/>
              </a:rPr>
              <a:t>čiže Jeruzalem, v ktorom sa nachádzal Boží dom = chrám. </a:t>
            </a:r>
            <a:endParaRPr lang="sk-SK" dirty="0" smtClean="0">
              <a:latin typeface="Cambria"/>
              <a:cs typeface="Cambria"/>
            </a:endParaRPr>
          </a:p>
          <a:p>
            <a:pPr algn="just"/>
            <a:r>
              <a:rPr lang="sk-SK" dirty="0" smtClean="0">
                <a:latin typeface="Cambria"/>
                <a:cs typeface="Cambria"/>
              </a:rPr>
              <a:t>Centrálnou časťou je modlitba Judity v 9. kapitole. V nej je vložené posolstvo spisu. </a:t>
            </a:r>
          </a:p>
          <a:p>
            <a:pPr algn="just"/>
            <a:r>
              <a:rPr lang="sk-SK" dirty="0" smtClean="0">
                <a:latin typeface="Cambria"/>
                <a:cs typeface="Cambria"/>
              </a:rPr>
              <a:t>Cudzinec (Amončan) Achior: Iba vtedy možno poraziť židov, </a:t>
            </a:r>
            <a:r>
              <a:rPr lang="sk-SK" dirty="0">
                <a:latin typeface="Cambria"/>
                <a:cs typeface="Cambria"/>
              </a:rPr>
              <a:t>ak nezachovávajú svoju zmluvu s Bohom.</a:t>
            </a:r>
            <a:r>
              <a:rPr lang="cs-CZ" dirty="0">
                <a:latin typeface="Cambria"/>
                <a:cs typeface="Cambria"/>
              </a:rPr>
              <a:t> </a:t>
            </a:r>
            <a:endParaRPr lang="cs-CZ" dirty="0" smtClean="0">
              <a:latin typeface="Cambria"/>
              <a:cs typeface="Cambria"/>
            </a:endParaRPr>
          </a:p>
          <a:p>
            <a:pPr algn="just"/>
            <a:r>
              <a:rPr lang="sk-SK" dirty="0">
                <a:latin typeface="Cambria"/>
                <a:cs typeface="Cambria"/>
              </a:rPr>
              <a:t>Judita nehovorí iba za seba, ale je hovorkyňou celého národa. </a:t>
            </a:r>
            <a:r>
              <a:rPr lang="sk-SK" dirty="0" smtClean="0">
                <a:latin typeface="Cambria"/>
                <a:cs typeface="Cambria"/>
              </a:rPr>
              <a:t>Jej chválospev (Jdt 16) </a:t>
            </a:r>
            <a:r>
              <a:rPr lang="sk-SK" dirty="0">
                <a:latin typeface="Cambria"/>
                <a:cs typeface="Cambria"/>
              </a:rPr>
              <a:t>pripomína udalosti vyslobodenia z Egypta, keď aj v Knihe Exodus 15. kapitole prednáša chválospev žena. </a:t>
            </a:r>
            <a:endParaRPr lang="cs-CZ" dirty="0"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1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26</TotalTime>
  <Words>103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Tradition</vt:lpstr>
      <vt:lpstr>Kniha Judita</vt:lpstr>
      <vt:lpstr>Charakteristika spisu</vt:lpstr>
      <vt:lpstr>Okolnosti vzniku spisu</vt:lpstr>
      <vt:lpstr>Posolstvo spisu</vt:lpstr>
      <vt:lpstr>Niektoré zvláštnosti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 Judita</dc:title>
  <dc:creator>Frantisek Trstensky</dc:creator>
  <cp:lastModifiedBy>Frantisek Trstensky</cp:lastModifiedBy>
  <cp:revision>4</cp:revision>
  <dcterms:created xsi:type="dcterms:W3CDTF">2022-11-27T07:32:01Z</dcterms:created>
  <dcterms:modified xsi:type="dcterms:W3CDTF">2022-11-27T07:58:07Z</dcterms:modified>
</cp:coreProperties>
</file>