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315"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10" r:id="rId55"/>
    <p:sldId id="311" r:id="rId56"/>
    <p:sldId id="314" r:id="rId57"/>
    <p:sldId id="312" r:id="rId58"/>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7" name="Rovná spojnica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Nadpis 28"/>
          <p:cNvSpPr>
            <a:spLocks noGrp="1"/>
          </p:cNvSpPr>
          <p:nvPr>
            <p:ph type="ctrTitle"/>
          </p:nvPr>
        </p:nvSpPr>
        <p:spPr>
          <a:xfrm>
            <a:off x="381000" y="4853411"/>
            <a:ext cx="8458200" cy="1222375"/>
          </a:xfrm>
        </p:spPr>
        <p:txBody>
          <a:bodyPr anchor="t"/>
          <a:lstStyle/>
          <a:p>
            <a:r>
              <a:rPr kumimoji="0" lang="sk-SK" smtClean="0"/>
              <a:t>Kliknite sem a upravte štýl predlohy nadpisov.</a:t>
            </a:r>
            <a:endParaRPr kumimoji="0" lang="en-US"/>
          </a:p>
        </p:txBody>
      </p:sp>
      <p:sp>
        <p:nvSpPr>
          <p:cNvPr id="9" name="Podnadpis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sk-SK" smtClean="0"/>
              <a:t>Kliknite sem a upravte štýl predlohy podnadpisov.</a:t>
            </a:r>
            <a:endParaRPr kumimoji="0" lang="en-US"/>
          </a:p>
        </p:txBody>
      </p:sp>
      <p:sp>
        <p:nvSpPr>
          <p:cNvPr id="16" name="Zástupný symbol dátumu 15"/>
          <p:cNvSpPr>
            <a:spLocks noGrp="1"/>
          </p:cNvSpPr>
          <p:nvPr>
            <p:ph type="dt" sz="half" idx="10"/>
          </p:nvPr>
        </p:nvSpPr>
        <p:spPr/>
        <p:txBody>
          <a:bodyPr/>
          <a:lstStyle/>
          <a:p>
            <a:fld id="{6A812B65-9A1B-42FF-8DDA-365A2B0950AF}" type="datetimeFigureOut">
              <a:rPr lang="sk-SK" smtClean="0"/>
              <a:pPr/>
              <a:t>18. 3. 2022</a:t>
            </a:fld>
            <a:endParaRPr lang="sk-SK"/>
          </a:p>
        </p:txBody>
      </p:sp>
      <p:sp>
        <p:nvSpPr>
          <p:cNvPr id="2" name="Zástupný symbol päty 1"/>
          <p:cNvSpPr>
            <a:spLocks noGrp="1"/>
          </p:cNvSpPr>
          <p:nvPr>
            <p:ph type="ftr" sz="quarter" idx="11"/>
          </p:nvPr>
        </p:nvSpPr>
        <p:spPr/>
        <p:txBody>
          <a:bodyPr/>
          <a:lstStyle/>
          <a:p>
            <a:endParaRPr lang="sk-SK"/>
          </a:p>
        </p:txBody>
      </p:sp>
      <p:sp>
        <p:nvSpPr>
          <p:cNvPr id="15" name="Zástupný symbol čísla snímky 14"/>
          <p:cNvSpPr>
            <a:spLocks noGrp="1"/>
          </p:cNvSpPr>
          <p:nvPr>
            <p:ph type="sldNum" sz="quarter" idx="12"/>
          </p:nvPr>
        </p:nvSpPr>
        <p:spPr>
          <a:xfrm>
            <a:off x="8229600" y="6473952"/>
            <a:ext cx="758952" cy="246888"/>
          </a:xfrm>
        </p:spPr>
        <p:txBody>
          <a:bodyPr/>
          <a:lstStyle/>
          <a:p>
            <a:fld id="{D6463108-0728-4F2C-A3A7-356034624A9C}" type="slidenum">
              <a:rPr lang="sk-SK" smtClean="0"/>
              <a:pPr/>
              <a:t>‹#›</a:t>
            </a:fld>
            <a:endParaRPr lang="sk-S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sk-SK" smtClean="0"/>
              <a:t>Kliknite sem a upravte štýl predlohy nadpisov.</a:t>
            </a:r>
            <a:endParaRPr kumimoji="0" lang="en-US"/>
          </a:p>
        </p:txBody>
      </p:sp>
      <p:sp>
        <p:nvSpPr>
          <p:cNvPr id="3" name="Zástupný symbol zvislého textu 2"/>
          <p:cNvSpPr>
            <a:spLocks noGrp="1"/>
          </p:cNvSpPr>
          <p:nvPr>
            <p:ph type="body" orient="vert" idx="1"/>
          </p:nvPr>
        </p:nvSpPr>
        <p:spPr/>
        <p:txBody>
          <a:bodyPr vert="eaVer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dátumu 3"/>
          <p:cNvSpPr>
            <a:spLocks noGrp="1"/>
          </p:cNvSpPr>
          <p:nvPr>
            <p:ph type="dt" sz="half" idx="10"/>
          </p:nvPr>
        </p:nvSpPr>
        <p:spPr/>
        <p:txBody>
          <a:bodyPr/>
          <a:lstStyle/>
          <a:p>
            <a:fld id="{6A812B65-9A1B-42FF-8DDA-365A2B0950AF}" type="datetimeFigureOut">
              <a:rPr lang="sk-SK" smtClean="0"/>
              <a:pPr/>
              <a:t>18. 3. 2022</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D6463108-0728-4F2C-A3A7-356034624A9C}"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858000" y="549276"/>
            <a:ext cx="1828800" cy="5851525"/>
          </a:xfrm>
        </p:spPr>
        <p:txBody>
          <a:bodyPr vert="eaVert"/>
          <a:lstStyle/>
          <a:p>
            <a:r>
              <a:rPr kumimoji="0" lang="sk-SK" smtClean="0"/>
              <a:t>Kliknite sem a upravte štýl predlohy nadpisov.</a:t>
            </a:r>
            <a:endParaRPr kumimoji="0" lang="en-US"/>
          </a:p>
        </p:txBody>
      </p:sp>
      <p:sp>
        <p:nvSpPr>
          <p:cNvPr id="3" name="Zástupný symbol zvislého textu 2"/>
          <p:cNvSpPr>
            <a:spLocks noGrp="1"/>
          </p:cNvSpPr>
          <p:nvPr>
            <p:ph type="body" orient="vert" idx="1"/>
          </p:nvPr>
        </p:nvSpPr>
        <p:spPr>
          <a:xfrm>
            <a:off x="457200" y="549276"/>
            <a:ext cx="6248400" cy="5851525"/>
          </a:xfrm>
        </p:spPr>
        <p:txBody>
          <a:bodyPr vert="eaVer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dátumu 3"/>
          <p:cNvSpPr>
            <a:spLocks noGrp="1"/>
          </p:cNvSpPr>
          <p:nvPr>
            <p:ph type="dt" sz="half" idx="10"/>
          </p:nvPr>
        </p:nvSpPr>
        <p:spPr/>
        <p:txBody>
          <a:bodyPr/>
          <a:lstStyle/>
          <a:p>
            <a:fld id="{6A812B65-9A1B-42FF-8DDA-365A2B0950AF}" type="datetimeFigureOut">
              <a:rPr lang="sk-SK" smtClean="0"/>
              <a:pPr/>
              <a:t>18. 3. 2022</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D6463108-0728-4F2C-A3A7-356034624A9C}"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2" name="Nadpis 21"/>
          <p:cNvSpPr>
            <a:spLocks noGrp="1"/>
          </p:cNvSpPr>
          <p:nvPr>
            <p:ph type="title"/>
          </p:nvPr>
        </p:nvSpPr>
        <p:spPr/>
        <p:txBody>
          <a:bodyPr/>
          <a:lstStyle/>
          <a:p>
            <a:r>
              <a:rPr kumimoji="0" lang="sk-SK" smtClean="0"/>
              <a:t>Kliknite sem a upravte štýl predlohy nadpisov.</a:t>
            </a:r>
            <a:endParaRPr kumimoji="0" lang="en-US"/>
          </a:p>
        </p:txBody>
      </p:sp>
      <p:sp>
        <p:nvSpPr>
          <p:cNvPr id="27" name="Zástupný symbol obsahu 26"/>
          <p:cNvSpPr>
            <a:spLocks noGrp="1"/>
          </p:cNvSpPr>
          <p:nvPr>
            <p:ph idx="1"/>
          </p:nvPr>
        </p:nvSpPr>
        <p:spPr/>
        <p:txBody>
          <a:body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25" name="Zástupný symbol dátumu 24"/>
          <p:cNvSpPr>
            <a:spLocks noGrp="1"/>
          </p:cNvSpPr>
          <p:nvPr>
            <p:ph type="dt" sz="half" idx="10"/>
          </p:nvPr>
        </p:nvSpPr>
        <p:spPr/>
        <p:txBody>
          <a:bodyPr/>
          <a:lstStyle/>
          <a:p>
            <a:fld id="{6A812B65-9A1B-42FF-8DDA-365A2B0950AF}" type="datetimeFigureOut">
              <a:rPr lang="sk-SK" smtClean="0"/>
              <a:pPr/>
              <a:t>18. 3. 2022</a:t>
            </a:fld>
            <a:endParaRPr lang="sk-SK"/>
          </a:p>
        </p:txBody>
      </p:sp>
      <p:sp>
        <p:nvSpPr>
          <p:cNvPr id="19" name="Zástupný symbol päty 18"/>
          <p:cNvSpPr>
            <a:spLocks noGrp="1"/>
          </p:cNvSpPr>
          <p:nvPr>
            <p:ph type="ftr" sz="quarter" idx="11"/>
          </p:nvPr>
        </p:nvSpPr>
        <p:spPr>
          <a:xfrm>
            <a:off x="3581400" y="76200"/>
            <a:ext cx="2895600" cy="288925"/>
          </a:xfrm>
        </p:spPr>
        <p:txBody>
          <a:bodyPr/>
          <a:lstStyle/>
          <a:p>
            <a:endParaRPr lang="sk-SK"/>
          </a:p>
        </p:txBody>
      </p:sp>
      <p:sp>
        <p:nvSpPr>
          <p:cNvPr id="16" name="Zástupný symbol čísla snímky 15"/>
          <p:cNvSpPr>
            <a:spLocks noGrp="1"/>
          </p:cNvSpPr>
          <p:nvPr>
            <p:ph type="sldNum" sz="quarter" idx="12"/>
          </p:nvPr>
        </p:nvSpPr>
        <p:spPr>
          <a:xfrm>
            <a:off x="8229600" y="6473952"/>
            <a:ext cx="758952" cy="246888"/>
          </a:xfrm>
        </p:spPr>
        <p:txBody>
          <a:bodyPr/>
          <a:lstStyle/>
          <a:p>
            <a:fld id="{D6463108-0728-4F2C-A3A7-356034624A9C}"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Hlavička sekcie">
    <p:bg>
      <p:bgRef idx="1003">
        <a:schemeClr val="bg2"/>
      </p:bgRef>
    </p:bg>
    <p:spTree>
      <p:nvGrpSpPr>
        <p:cNvPr id="1" name=""/>
        <p:cNvGrpSpPr/>
        <p:nvPr/>
      </p:nvGrpSpPr>
      <p:grpSpPr>
        <a:xfrm>
          <a:off x="0" y="0"/>
          <a:ext cx="0" cy="0"/>
          <a:chOff x="0" y="0"/>
          <a:chExt cx="0" cy="0"/>
        </a:xfrm>
      </p:grpSpPr>
      <p:sp>
        <p:nvSpPr>
          <p:cNvPr id="7" name="Rovná spojnica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Zástupný symbol textu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sk-SK" smtClean="0"/>
              <a:t>Kliknite sem a upravte štýly predlohy textu.</a:t>
            </a:r>
          </a:p>
        </p:txBody>
      </p:sp>
      <p:sp>
        <p:nvSpPr>
          <p:cNvPr id="19" name="Zástupný symbol dátumu 18"/>
          <p:cNvSpPr>
            <a:spLocks noGrp="1"/>
          </p:cNvSpPr>
          <p:nvPr>
            <p:ph type="dt" sz="half" idx="10"/>
          </p:nvPr>
        </p:nvSpPr>
        <p:spPr/>
        <p:txBody>
          <a:bodyPr/>
          <a:lstStyle/>
          <a:p>
            <a:fld id="{6A812B65-9A1B-42FF-8DDA-365A2B0950AF}" type="datetimeFigureOut">
              <a:rPr lang="sk-SK" smtClean="0"/>
              <a:pPr/>
              <a:t>18. 3. 2022</a:t>
            </a:fld>
            <a:endParaRPr lang="sk-SK"/>
          </a:p>
        </p:txBody>
      </p:sp>
      <p:sp>
        <p:nvSpPr>
          <p:cNvPr id="11" name="Zástupný symbol päty 10"/>
          <p:cNvSpPr>
            <a:spLocks noGrp="1"/>
          </p:cNvSpPr>
          <p:nvPr>
            <p:ph type="ftr" sz="quarter" idx="11"/>
          </p:nvPr>
        </p:nvSpPr>
        <p:spPr/>
        <p:txBody>
          <a:bodyPr/>
          <a:lstStyle/>
          <a:p>
            <a:endParaRPr lang="sk-SK"/>
          </a:p>
        </p:txBody>
      </p:sp>
      <p:sp>
        <p:nvSpPr>
          <p:cNvPr id="16" name="Zástupný symbol čísla snímky 15"/>
          <p:cNvSpPr>
            <a:spLocks noGrp="1"/>
          </p:cNvSpPr>
          <p:nvPr>
            <p:ph type="sldNum" sz="quarter" idx="12"/>
          </p:nvPr>
        </p:nvSpPr>
        <p:spPr/>
        <p:txBody>
          <a:bodyPr/>
          <a:lstStyle/>
          <a:p>
            <a:fld id="{D6463108-0728-4F2C-A3A7-356034624A9C}" type="slidenum">
              <a:rPr lang="sk-SK" smtClean="0"/>
              <a:pPr/>
              <a:t>‹#›</a:t>
            </a:fld>
            <a:endParaRPr lang="sk-SK"/>
          </a:p>
        </p:txBody>
      </p:sp>
      <p:sp>
        <p:nvSpPr>
          <p:cNvPr id="8" name="Nadpis 7"/>
          <p:cNvSpPr>
            <a:spLocks noGrp="1"/>
          </p:cNvSpPr>
          <p:nvPr>
            <p:ph type="title"/>
          </p:nvPr>
        </p:nvSpPr>
        <p:spPr>
          <a:xfrm>
            <a:off x="180475" y="2947085"/>
            <a:ext cx="8686800" cy="1184825"/>
          </a:xfrm>
        </p:spPr>
        <p:txBody>
          <a:bodyPr rtlCol="0" anchor="t"/>
          <a:lstStyle>
            <a:lvl1pPr algn="r">
              <a:defRPr/>
            </a:lvl1pPr>
          </a:lstStyle>
          <a:p>
            <a:r>
              <a:rPr kumimoji="0" lang="sk-SK" smtClean="0"/>
              <a:t>Kliknite sem a upravte štýl predlohy nadpisov.</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0" name="Nadpis 19"/>
          <p:cNvSpPr>
            <a:spLocks noGrp="1"/>
          </p:cNvSpPr>
          <p:nvPr>
            <p:ph type="title"/>
          </p:nvPr>
        </p:nvSpPr>
        <p:spPr>
          <a:xfrm>
            <a:off x="301752" y="457200"/>
            <a:ext cx="8686800" cy="841248"/>
          </a:xfrm>
        </p:spPr>
        <p:txBody>
          <a:bodyPr/>
          <a:lstStyle/>
          <a:p>
            <a:r>
              <a:rPr kumimoji="0" lang="sk-SK" smtClean="0"/>
              <a:t>Kliknite sem a upravte štýl predlohy nadpisov.</a:t>
            </a:r>
            <a:endParaRPr kumimoji="0" lang="en-US"/>
          </a:p>
        </p:txBody>
      </p:sp>
      <p:sp>
        <p:nvSpPr>
          <p:cNvPr id="14" name="Zástupný symbol obsah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13" name="Zástupný symbol obsah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21" name="Zástupný symbol dátumu 20"/>
          <p:cNvSpPr>
            <a:spLocks noGrp="1"/>
          </p:cNvSpPr>
          <p:nvPr>
            <p:ph type="dt" sz="half" idx="10"/>
          </p:nvPr>
        </p:nvSpPr>
        <p:spPr/>
        <p:txBody>
          <a:bodyPr/>
          <a:lstStyle/>
          <a:p>
            <a:fld id="{6A812B65-9A1B-42FF-8DDA-365A2B0950AF}" type="datetimeFigureOut">
              <a:rPr lang="sk-SK" smtClean="0"/>
              <a:pPr/>
              <a:t>18. 3. 2022</a:t>
            </a:fld>
            <a:endParaRPr lang="sk-SK"/>
          </a:p>
        </p:txBody>
      </p:sp>
      <p:sp>
        <p:nvSpPr>
          <p:cNvPr id="10" name="Zástupný symbol päty 9"/>
          <p:cNvSpPr>
            <a:spLocks noGrp="1"/>
          </p:cNvSpPr>
          <p:nvPr>
            <p:ph type="ftr" sz="quarter" idx="11"/>
          </p:nvPr>
        </p:nvSpPr>
        <p:spPr/>
        <p:txBody>
          <a:bodyPr/>
          <a:lstStyle/>
          <a:p>
            <a:endParaRPr lang="sk-SK"/>
          </a:p>
        </p:txBody>
      </p:sp>
      <p:sp>
        <p:nvSpPr>
          <p:cNvPr id="31" name="Zástupný symbol čísla snímky 30"/>
          <p:cNvSpPr>
            <a:spLocks noGrp="1"/>
          </p:cNvSpPr>
          <p:nvPr>
            <p:ph type="sldNum" sz="quarter" idx="12"/>
          </p:nvPr>
        </p:nvSpPr>
        <p:spPr/>
        <p:txBody>
          <a:bodyPr/>
          <a:lstStyle/>
          <a:p>
            <a:fld id="{D6463108-0728-4F2C-A3A7-356034624A9C}"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anie">
    <p:spTree>
      <p:nvGrpSpPr>
        <p:cNvPr id="1" name=""/>
        <p:cNvGrpSpPr/>
        <p:nvPr/>
      </p:nvGrpSpPr>
      <p:grpSpPr>
        <a:xfrm>
          <a:off x="0" y="0"/>
          <a:ext cx="0" cy="0"/>
          <a:chOff x="0" y="0"/>
          <a:chExt cx="0" cy="0"/>
        </a:xfrm>
      </p:grpSpPr>
      <p:sp>
        <p:nvSpPr>
          <p:cNvPr id="29" name="Nadpis 28"/>
          <p:cNvSpPr>
            <a:spLocks noGrp="1"/>
          </p:cNvSpPr>
          <p:nvPr>
            <p:ph type="title"/>
          </p:nvPr>
        </p:nvSpPr>
        <p:spPr>
          <a:xfrm>
            <a:off x="304800" y="5410200"/>
            <a:ext cx="8610600" cy="882650"/>
          </a:xfrm>
        </p:spPr>
        <p:txBody>
          <a:bodyPr anchor="ctr"/>
          <a:lstStyle>
            <a:lvl1pPr>
              <a:defRPr/>
            </a:lvl1pPr>
          </a:lstStyle>
          <a:p>
            <a:r>
              <a:rPr kumimoji="0" lang="sk-SK" smtClean="0"/>
              <a:t>Kliknite sem a upravte štýl predlohy nadpisov.</a:t>
            </a:r>
            <a:endParaRPr kumimoji="0" lang="en-US"/>
          </a:p>
        </p:txBody>
      </p:sp>
      <p:sp>
        <p:nvSpPr>
          <p:cNvPr id="13" name="Zástupný symbol textu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sk-SK" smtClean="0"/>
              <a:t>Kliknite sem a upravte štýly predlohy textu.</a:t>
            </a:r>
          </a:p>
        </p:txBody>
      </p:sp>
      <p:sp>
        <p:nvSpPr>
          <p:cNvPr id="25" name="Zástupný symbol textu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sk-SK" smtClean="0"/>
              <a:t>Kliknite sem a upravte štýly predlohy textu.</a:t>
            </a:r>
          </a:p>
        </p:txBody>
      </p:sp>
      <p:sp>
        <p:nvSpPr>
          <p:cNvPr id="4" name="Zástupný symbol obsah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28" name="Zástupný symbol obsah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10" name="Zástupný symbol dátumu 9"/>
          <p:cNvSpPr>
            <a:spLocks noGrp="1"/>
          </p:cNvSpPr>
          <p:nvPr>
            <p:ph type="dt" sz="half" idx="10"/>
          </p:nvPr>
        </p:nvSpPr>
        <p:spPr/>
        <p:txBody>
          <a:bodyPr/>
          <a:lstStyle/>
          <a:p>
            <a:fld id="{6A812B65-9A1B-42FF-8DDA-365A2B0950AF}" type="datetimeFigureOut">
              <a:rPr lang="sk-SK" smtClean="0"/>
              <a:pPr/>
              <a:t>18. 3. 2022</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a:xfrm>
            <a:off x="8229600" y="6477000"/>
            <a:ext cx="762000" cy="246888"/>
          </a:xfrm>
        </p:spPr>
        <p:txBody>
          <a:bodyPr/>
          <a:lstStyle/>
          <a:p>
            <a:fld id="{D6463108-0728-4F2C-A3A7-356034624A9C}" type="slidenum">
              <a:rPr lang="sk-SK" smtClean="0"/>
              <a:pPr/>
              <a:t>‹#›</a:t>
            </a:fld>
            <a:endParaRPr lang="sk-SK"/>
          </a:p>
        </p:txBody>
      </p:sp>
      <p:sp>
        <p:nvSpPr>
          <p:cNvPr id="11" name="Rovná spojnica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30" name="Nadpis 29"/>
          <p:cNvSpPr>
            <a:spLocks noGrp="1"/>
          </p:cNvSpPr>
          <p:nvPr>
            <p:ph type="title"/>
          </p:nvPr>
        </p:nvSpPr>
        <p:spPr>
          <a:xfrm>
            <a:off x="301752" y="457200"/>
            <a:ext cx="8686800" cy="841248"/>
          </a:xfrm>
        </p:spPr>
        <p:txBody>
          <a:bodyPr/>
          <a:lstStyle/>
          <a:p>
            <a:r>
              <a:rPr kumimoji="0" lang="sk-SK" smtClean="0"/>
              <a:t>Kliknite sem a upravte štýl predlohy nadpisov.</a:t>
            </a:r>
            <a:endParaRPr kumimoji="0" lang="en-US"/>
          </a:p>
        </p:txBody>
      </p:sp>
      <p:sp>
        <p:nvSpPr>
          <p:cNvPr id="12" name="Zástupný symbol dátumu 11"/>
          <p:cNvSpPr>
            <a:spLocks noGrp="1"/>
          </p:cNvSpPr>
          <p:nvPr>
            <p:ph type="dt" sz="half" idx="10"/>
          </p:nvPr>
        </p:nvSpPr>
        <p:spPr/>
        <p:txBody>
          <a:bodyPr/>
          <a:lstStyle/>
          <a:p>
            <a:fld id="{6A812B65-9A1B-42FF-8DDA-365A2B0950AF}" type="datetimeFigureOut">
              <a:rPr lang="sk-SK" smtClean="0"/>
              <a:pPr/>
              <a:t>18. 3. 2022</a:t>
            </a:fld>
            <a:endParaRPr lang="sk-SK"/>
          </a:p>
        </p:txBody>
      </p:sp>
      <p:sp>
        <p:nvSpPr>
          <p:cNvPr id="21" name="Zástupný symbol päty 20"/>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D6463108-0728-4F2C-A3A7-356034624A9C}"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a">
    <p:spTree>
      <p:nvGrpSpPr>
        <p:cNvPr id="1" name=""/>
        <p:cNvGrpSpPr/>
        <p:nvPr/>
      </p:nvGrpSpPr>
      <p:grpSpPr>
        <a:xfrm>
          <a:off x="0" y="0"/>
          <a:ext cx="0" cy="0"/>
          <a:chOff x="0" y="0"/>
          <a:chExt cx="0" cy="0"/>
        </a:xfrm>
      </p:grpSpPr>
      <p:sp>
        <p:nvSpPr>
          <p:cNvPr id="3" name="Zástupný symbol dátumu 2"/>
          <p:cNvSpPr>
            <a:spLocks noGrp="1"/>
          </p:cNvSpPr>
          <p:nvPr>
            <p:ph type="dt" sz="half" idx="10"/>
          </p:nvPr>
        </p:nvSpPr>
        <p:spPr/>
        <p:txBody>
          <a:bodyPr/>
          <a:lstStyle/>
          <a:p>
            <a:fld id="{6A812B65-9A1B-42FF-8DDA-365A2B0950AF}" type="datetimeFigureOut">
              <a:rPr lang="sk-SK" smtClean="0"/>
              <a:pPr/>
              <a:t>18. 3. 2022</a:t>
            </a:fld>
            <a:endParaRPr lang="sk-SK"/>
          </a:p>
        </p:txBody>
      </p:sp>
      <p:sp>
        <p:nvSpPr>
          <p:cNvPr id="24" name="Zástupný symbol päty 23"/>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D6463108-0728-4F2C-A3A7-356034624A9C}"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popisom">
    <p:spTree>
      <p:nvGrpSpPr>
        <p:cNvPr id="1" name=""/>
        <p:cNvGrpSpPr/>
        <p:nvPr/>
      </p:nvGrpSpPr>
      <p:grpSpPr>
        <a:xfrm>
          <a:off x="0" y="0"/>
          <a:ext cx="0" cy="0"/>
          <a:chOff x="0" y="0"/>
          <a:chExt cx="0" cy="0"/>
        </a:xfrm>
      </p:grpSpPr>
      <p:sp>
        <p:nvSpPr>
          <p:cNvPr id="8" name="Rovná spojnica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Nadpis 11"/>
          <p:cNvSpPr>
            <a:spLocks noGrp="1"/>
          </p:cNvSpPr>
          <p:nvPr>
            <p:ph type="title"/>
          </p:nvPr>
        </p:nvSpPr>
        <p:spPr>
          <a:xfrm>
            <a:off x="457200" y="5486400"/>
            <a:ext cx="8458200" cy="520700"/>
          </a:xfrm>
        </p:spPr>
        <p:txBody>
          <a:bodyPr anchor="ctr"/>
          <a:lstStyle>
            <a:lvl1pPr algn="l">
              <a:buNone/>
              <a:defRPr sz="2000" b="1"/>
            </a:lvl1pPr>
          </a:lstStyle>
          <a:p>
            <a:r>
              <a:rPr kumimoji="0" lang="sk-SK" smtClean="0"/>
              <a:t>Kliknite sem a upravte štýl predlohy nadpisov.</a:t>
            </a:r>
            <a:endParaRPr kumimoji="0" lang="en-US"/>
          </a:p>
        </p:txBody>
      </p:sp>
      <p:sp>
        <p:nvSpPr>
          <p:cNvPr id="26" name="Zástupný symbol textu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sk-SK" smtClean="0"/>
              <a:t>Kliknite sem a upravte štýly predlohy textu.</a:t>
            </a:r>
          </a:p>
        </p:txBody>
      </p:sp>
      <p:sp>
        <p:nvSpPr>
          <p:cNvPr id="14" name="Zástupný symbol obsah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25" name="Zástupný symbol dátumu 24"/>
          <p:cNvSpPr>
            <a:spLocks noGrp="1"/>
          </p:cNvSpPr>
          <p:nvPr>
            <p:ph type="dt" sz="half" idx="10"/>
          </p:nvPr>
        </p:nvSpPr>
        <p:spPr/>
        <p:txBody>
          <a:bodyPr/>
          <a:lstStyle/>
          <a:p>
            <a:fld id="{6A812B65-9A1B-42FF-8DDA-365A2B0950AF}" type="datetimeFigureOut">
              <a:rPr lang="sk-SK" smtClean="0"/>
              <a:pPr/>
              <a:t>18. 3. 2022</a:t>
            </a:fld>
            <a:endParaRPr lang="sk-SK"/>
          </a:p>
        </p:txBody>
      </p:sp>
      <p:sp>
        <p:nvSpPr>
          <p:cNvPr id="29" name="Zástupný symbol päty 28"/>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D6463108-0728-4F2C-A3A7-356034624A9C}" type="slidenum">
              <a:rPr lang="sk-SK" smtClean="0"/>
              <a:pPr/>
              <a:t>‹#›</a:t>
            </a:fld>
            <a:endParaRPr 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13" name="Zástupný symbol obrázka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sk-SK" smtClean="0"/>
              <a:t>Ak chcete pridať obrázok, kliknite na ikonu</a:t>
            </a:r>
            <a:endParaRPr kumimoji="0" lang="en-US" dirty="0"/>
          </a:p>
        </p:txBody>
      </p:sp>
      <p:sp>
        <p:nvSpPr>
          <p:cNvPr id="7" name="Zástupný symbol dátumu 6"/>
          <p:cNvSpPr>
            <a:spLocks noGrp="1"/>
          </p:cNvSpPr>
          <p:nvPr>
            <p:ph type="dt" sz="half" idx="10"/>
          </p:nvPr>
        </p:nvSpPr>
        <p:spPr/>
        <p:txBody>
          <a:bodyPr/>
          <a:lstStyle/>
          <a:p>
            <a:fld id="{6A812B65-9A1B-42FF-8DDA-365A2B0950AF}" type="datetimeFigureOut">
              <a:rPr lang="sk-SK" smtClean="0"/>
              <a:pPr/>
              <a:t>18. 3. 2022</a:t>
            </a:fld>
            <a:endParaRPr lang="sk-SK"/>
          </a:p>
        </p:txBody>
      </p:sp>
      <p:sp>
        <p:nvSpPr>
          <p:cNvPr id="5" name="Zástupný symbol päty 4"/>
          <p:cNvSpPr>
            <a:spLocks noGrp="1"/>
          </p:cNvSpPr>
          <p:nvPr>
            <p:ph type="ftr" sz="quarter" idx="11"/>
          </p:nvPr>
        </p:nvSpPr>
        <p:spPr/>
        <p:txBody>
          <a:bodyPr/>
          <a:lstStyle/>
          <a:p>
            <a:endParaRPr lang="sk-SK"/>
          </a:p>
        </p:txBody>
      </p:sp>
      <p:sp>
        <p:nvSpPr>
          <p:cNvPr id="31" name="Zástupný symbol čísla snímky 30"/>
          <p:cNvSpPr>
            <a:spLocks noGrp="1"/>
          </p:cNvSpPr>
          <p:nvPr>
            <p:ph type="sldNum" sz="quarter" idx="12"/>
          </p:nvPr>
        </p:nvSpPr>
        <p:spPr/>
        <p:txBody>
          <a:bodyPr/>
          <a:lstStyle/>
          <a:p>
            <a:fld id="{D6463108-0728-4F2C-A3A7-356034624A9C}" type="slidenum">
              <a:rPr lang="sk-SK" smtClean="0"/>
              <a:pPr/>
              <a:t>‹#›</a:t>
            </a:fld>
            <a:endParaRPr lang="sk-SK"/>
          </a:p>
        </p:txBody>
      </p:sp>
      <p:sp>
        <p:nvSpPr>
          <p:cNvPr id="17" name="Nadpis 16"/>
          <p:cNvSpPr>
            <a:spLocks noGrp="1"/>
          </p:cNvSpPr>
          <p:nvPr>
            <p:ph type="title"/>
          </p:nvPr>
        </p:nvSpPr>
        <p:spPr>
          <a:xfrm>
            <a:off x="381000" y="4993760"/>
            <a:ext cx="5867400" cy="522288"/>
          </a:xfrm>
        </p:spPr>
        <p:txBody>
          <a:bodyPr anchor="ctr"/>
          <a:lstStyle>
            <a:lvl1pPr algn="l">
              <a:buNone/>
              <a:defRPr sz="2000" b="1"/>
            </a:lvl1pPr>
          </a:lstStyle>
          <a:p>
            <a:r>
              <a:rPr kumimoji="0" lang="sk-SK" smtClean="0"/>
              <a:t>Kliknite sem a upravte štýl predlohy nadpisov.</a:t>
            </a:r>
            <a:endParaRPr kumimoji="0" lang="en-US"/>
          </a:p>
        </p:txBody>
      </p:sp>
      <p:sp>
        <p:nvSpPr>
          <p:cNvPr id="26" name="Zástupný symbol textu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sk-SK" smtClean="0"/>
              <a:t>Kliknite sem a upravte štýly predlohy textu.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vná spojnica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Zástupný symbol textu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sk-SK" smtClean="0"/>
              <a:t>Kliknite sem a upravte štýly predlohy textu.</a:t>
            </a:r>
          </a:p>
          <a:p>
            <a:pPr lvl="1" eaLnBrk="1" latinLnBrk="0" hangingPunct="1"/>
            <a:r>
              <a:rPr kumimoji="0" lang="sk-SK" smtClean="0"/>
              <a:t>Druhá úroveň</a:t>
            </a:r>
          </a:p>
          <a:p>
            <a:pPr lvl="2" eaLnBrk="1" latinLnBrk="0" hangingPunct="1"/>
            <a:r>
              <a:rPr kumimoji="0" lang="sk-SK" smtClean="0"/>
              <a:t>Tretia úroveň</a:t>
            </a:r>
          </a:p>
          <a:p>
            <a:pPr lvl="3" eaLnBrk="1" latinLnBrk="0" hangingPunct="1"/>
            <a:r>
              <a:rPr kumimoji="0" lang="sk-SK" smtClean="0"/>
              <a:t>Štvrtá úroveň</a:t>
            </a:r>
          </a:p>
          <a:p>
            <a:pPr lvl="4" eaLnBrk="1" latinLnBrk="0" hangingPunct="1"/>
            <a:r>
              <a:rPr kumimoji="0" lang="sk-SK" smtClean="0"/>
              <a:t>Piata úroveň</a:t>
            </a:r>
            <a:endParaRPr kumimoji="0" lang="en-US"/>
          </a:p>
        </p:txBody>
      </p:sp>
      <p:sp>
        <p:nvSpPr>
          <p:cNvPr id="11" name="Zástupný symbol dátumu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6A812B65-9A1B-42FF-8DDA-365A2B0950AF}" type="datetimeFigureOut">
              <a:rPr lang="sk-SK" smtClean="0"/>
              <a:pPr/>
              <a:t>18. 3. 2022</a:t>
            </a:fld>
            <a:endParaRPr lang="sk-SK"/>
          </a:p>
        </p:txBody>
      </p:sp>
      <p:sp>
        <p:nvSpPr>
          <p:cNvPr id="28" name="Zástupný symbol päty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sk-SK"/>
          </a:p>
        </p:txBody>
      </p:sp>
      <p:sp>
        <p:nvSpPr>
          <p:cNvPr id="5" name="Zástupný symbol čísla snímky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D6463108-0728-4F2C-A3A7-356034624A9C}" type="slidenum">
              <a:rPr lang="sk-SK" smtClean="0"/>
              <a:pPr/>
              <a:t>‹#›</a:t>
            </a:fld>
            <a:endParaRPr lang="sk-SK"/>
          </a:p>
        </p:txBody>
      </p:sp>
      <p:sp>
        <p:nvSpPr>
          <p:cNvPr id="10" name="Zástupný symbol nadpisu 9"/>
          <p:cNvSpPr>
            <a:spLocks noGrp="1"/>
          </p:cNvSpPr>
          <p:nvPr>
            <p:ph type="title"/>
          </p:nvPr>
        </p:nvSpPr>
        <p:spPr>
          <a:xfrm>
            <a:off x="304800" y="457200"/>
            <a:ext cx="8686800" cy="838200"/>
          </a:xfrm>
          <a:prstGeom prst="rect">
            <a:avLst/>
          </a:prstGeom>
        </p:spPr>
        <p:txBody>
          <a:bodyPr vert="horz" anchor="ctr">
            <a:normAutofit/>
          </a:bodyPr>
          <a:lstStyle/>
          <a:p>
            <a:r>
              <a:rPr kumimoji="0" lang="sk-SK" smtClean="0"/>
              <a:t>Kliknite sem a upravte štýl predlohy nadpisov.</a:t>
            </a:r>
            <a:endParaRPr kumimoji="0" lang="en-US"/>
          </a:p>
        </p:txBody>
      </p:sp>
      <p:sp>
        <p:nvSpPr>
          <p:cNvPr id="9" name="Rovná spojnica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ovná spojnica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zivotopisysvatych.sk/wp-content/uploads/xaverius-e1439883170427.jpg" TargetMode="Externa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hyperlink" Target="https://sk.wikipedia.org/wiki/S%C3%BAbor:Xavier_f_map_of_voyages_asia.PNG" TargetMode="Externa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066799"/>
            <a:ext cx="7772400" cy="2533651"/>
          </a:xfrm>
        </p:spPr>
        <p:txBody>
          <a:bodyPr>
            <a:normAutofit fontScale="90000"/>
          </a:bodyPr>
          <a:lstStyle/>
          <a:p>
            <a:r>
              <a:rPr lang="sk-SK" b="1" dirty="0" smtClean="0">
                <a:latin typeface="Calibri" pitchFamily="34" charset="0"/>
                <a:ea typeface="Times New Roman" pitchFamily="18" charset="0"/>
                <a:cs typeface="Arial" pitchFamily="34" charset="0"/>
              </a:rPr>
              <a:t>Sv. František </a:t>
            </a:r>
            <a:r>
              <a:rPr lang="sk-SK" b="1" dirty="0" err="1" smtClean="0">
                <a:latin typeface="Calibri" pitchFamily="34" charset="0"/>
                <a:ea typeface="Times New Roman" pitchFamily="18" charset="0"/>
                <a:cs typeface="Arial" pitchFamily="34" charset="0"/>
              </a:rPr>
              <a:t>Xavérsky</a:t>
            </a:r>
            <a:r>
              <a:rPr lang="sk-SK" b="1" dirty="0" smtClean="0">
                <a:latin typeface="Calibri" pitchFamily="34" charset="0"/>
                <a:ea typeface="Times New Roman" pitchFamily="18" charset="0"/>
                <a:cs typeface="Arial" pitchFamily="34" charset="0"/>
              </a:rPr>
              <a:t/>
            </a:r>
            <a:br>
              <a:rPr lang="sk-SK" b="1" dirty="0" smtClean="0">
                <a:latin typeface="Calibri" pitchFamily="34" charset="0"/>
                <a:ea typeface="Times New Roman" pitchFamily="18" charset="0"/>
                <a:cs typeface="Arial" pitchFamily="34" charset="0"/>
              </a:rPr>
            </a:br>
            <a:r>
              <a:rPr lang="sk-SK" sz="2700" i="1" dirty="0" smtClean="0"/>
              <a:t>Patrón Japonska, Indie; misií, misionárov, námorníkov</a:t>
            </a:r>
            <a:br>
              <a:rPr lang="sk-SK" sz="2700" i="1" dirty="0" smtClean="0"/>
            </a:br>
            <a:r>
              <a:rPr lang="sk-SK" sz="2700" i="1" dirty="0" smtClean="0"/>
              <a:t> František = slobodný </a:t>
            </a:r>
            <a:r>
              <a:rPr lang="sk-SK" dirty="0" smtClean="0"/>
              <a:t/>
            </a:r>
            <a:br>
              <a:rPr lang="sk-SK" dirty="0" smtClean="0"/>
            </a:br>
            <a:r>
              <a:rPr lang="sk-SK" dirty="0" smtClean="0"/>
              <a:t/>
            </a:r>
            <a:br>
              <a:rPr lang="sk-SK" dirty="0" smtClean="0"/>
            </a:br>
            <a:r>
              <a:rPr lang="sk-SK" dirty="0" smtClean="0"/>
              <a:t> </a:t>
            </a:r>
            <a:br>
              <a:rPr lang="sk-SK" dirty="0" smtClean="0"/>
            </a:br>
            <a:endParaRPr lang="sk-SK" dirty="0"/>
          </a:p>
        </p:txBody>
      </p:sp>
      <p:pic>
        <p:nvPicPr>
          <p:cNvPr id="5" name="Obrázok 4" descr="Sv. František Xaverský">
            <a:hlinkClick r:id="rId2"/>
          </p:cNvPr>
          <p:cNvPicPr/>
          <p:nvPr/>
        </p:nvPicPr>
        <p:blipFill>
          <a:blip r:embed="rId3" cstate="print"/>
          <a:srcRect/>
          <a:stretch>
            <a:fillRect/>
          </a:stretch>
        </p:blipFill>
        <p:spPr bwMode="auto">
          <a:xfrm>
            <a:off x="228600" y="2819400"/>
            <a:ext cx="2066925" cy="2857500"/>
          </a:xfrm>
          <a:prstGeom prst="rect">
            <a:avLst/>
          </a:prstGeom>
          <a:noFill/>
          <a:ln w="9525">
            <a:noFill/>
            <a:miter lim="800000"/>
            <a:headEnd/>
            <a:tailEnd/>
          </a:ln>
        </p:spPr>
      </p:pic>
      <p:pic>
        <p:nvPicPr>
          <p:cNvPr id="7" name="Obrázok 6" descr="http://jezuiti.sk/wp-content/uploads/2018/04/svaty-frantisek-xaversky.jpg"/>
          <p:cNvPicPr/>
          <p:nvPr/>
        </p:nvPicPr>
        <p:blipFill>
          <a:blip r:embed="rId4" cstate="print"/>
          <a:srcRect/>
          <a:stretch>
            <a:fillRect/>
          </a:stretch>
        </p:blipFill>
        <p:spPr bwMode="auto">
          <a:xfrm>
            <a:off x="6705600" y="2819400"/>
            <a:ext cx="2188845" cy="2806065"/>
          </a:xfrm>
          <a:prstGeom prst="rect">
            <a:avLst/>
          </a:prstGeom>
          <a:noFill/>
          <a:ln w="9525">
            <a:noFill/>
            <a:miter lim="800000"/>
            <a:headEnd/>
            <a:tailEnd/>
          </a:ln>
        </p:spPr>
      </p:pic>
      <p:pic>
        <p:nvPicPr>
          <p:cNvPr id="9" name="Obrázok 8" descr="https://upload.wikimedia.org/wikipedia/commons/thumb/8/81/Xavier_f_map_of_voyages_asia.PNG/220px-Xavier_f_map_of_voyages_asia.PNG">
            <a:hlinkClick r:id="rId5"/>
          </p:cNvPr>
          <p:cNvPicPr/>
          <p:nvPr/>
        </p:nvPicPr>
        <p:blipFill>
          <a:blip r:embed="rId6" cstate="print"/>
          <a:srcRect/>
          <a:stretch>
            <a:fillRect/>
          </a:stretch>
        </p:blipFill>
        <p:spPr bwMode="auto">
          <a:xfrm>
            <a:off x="2286000" y="2819400"/>
            <a:ext cx="4419600" cy="2819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dirty="0" smtClean="0"/>
              <a:t>V lete 1533 bol už ochotný opustiť všetko, na čom si doteraz zakladal.</a:t>
            </a:r>
            <a:endParaRPr lang="sk-SK" dirty="0"/>
          </a:p>
        </p:txBody>
      </p:sp>
      <p:sp>
        <p:nvSpPr>
          <p:cNvPr id="3" name="Zástupný symbol obsahu 2"/>
          <p:cNvSpPr>
            <a:spLocks noGrp="1"/>
          </p:cNvSpPr>
          <p:nvPr>
            <p:ph idx="1"/>
          </p:nvPr>
        </p:nvSpPr>
        <p:spPr/>
        <p:txBody>
          <a:bodyPr>
            <a:normAutofit fontScale="92500" lnSpcReduction="20000"/>
          </a:bodyPr>
          <a:lstStyle/>
          <a:p>
            <a:r>
              <a:rPr lang="sk-SK" dirty="0" smtClean="0"/>
              <a:t>Nádejný potomok </a:t>
            </a:r>
            <a:r>
              <a:rPr lang="sk-SK" dirty="0" err="1" smtClean="0"/>
              <a:t>xavérskeho</a:t>
            </a:r>
            <a:r>
              <a:rPr lang="sk-SK" dirty="0" smtClean="0"/>
              <a:t> rodu sa pod Ignácovým vplyvom začal pozerať na svoj život z hľadiska Božej oslavy a spásy nesmrteľných duší, vrátane svojej. </a:t>
            </a:r>
          </a:p>
          <a:p>
            <a:r>
              <a:rPr lang="sk-SK" dirty="0" smtClean="0"/>
              <a:t>Ignác a jeho spoločníci ho prehovorili, aby v akademickom roku 1533–1534 ešte vyučoval. </a:t>
            </a:r>
          </a:p>
          <a:p>
            <a:r>
              <a:rPr lang="sk-SK" dirty="0" smtClean="0"/>
              <a:t>15. augusta 1534 bol František medzi tými, ktorí sa spolu s Ignácom </a:t>
            </a:r>
            <a:r>
              <a:rPr lang="sk-SK" dirty="0" err="1" smtClean="0"/>
              <a:t>Loyolským</a:t>
            </a:r>
            <a:r>
              <a:rPr lang="sk-SK" dirty="0" smtClean="0"/>
              <a:t> v kaplnke sv. Dionýza na parížskom vŕšku </a:t>
            </a:r>
            <a:r>
              <a:rPr lang="sk-SK" dirty="0" err="1" smtClean="0"/>
              <a:t>Montmartre</a:t>
            </a:r>
            <a:r>
              <a:rPr lang="sk-SK" dirty="0" smtClean="0"/>
              <a:t> sľubom zaviazali, že pôjdu do Svätej zeme a tam budú apoštolovať v evanjeliovej chudobe a čistote.</a:t>
            </a:r>
            <a:endParaRPr lang="sk-SK"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sk-SK" sz="3200" dirty="0" smtClean="0"/>
              <a:t>Na jeseň 1534 si František urobil pod Ignácovým vedením duchovné cvičenia, ktorými spečatil svoje ďalšie životné smerovanie.</a:t>
            </a:r>
            <a:endParaRPr lang="sk-SK" sz="3200" dirty="0"/>
          </a:p>
        </p:txBody>
      </p:sp>
      <p:sp>
        <p:nvSpPr>
          <p:cNvPr id="3" name="Zástupný symbol obsahu 2"/>
          <p:cNvSpPr>
            <a:spLocks noGrp="1"/>
          </p:cNvSpPr>
          <p:nvPr>
            <p:ph idx="1"/>
          </p:nvPr>
        </p:nvSpPr>
        <p:spPr/>
        <p:txBody>
          <a:bodyPr>
            <a:normAutofit/>
          </a:bodyPr>
          <a:lstStyle/>
          <a:p>
            <a:r>
              <a:rPr lang="sk-SK" dirty="0" smtClean="0"/>
              <a:t>Ak sa im nepodarí dostať sa do Palestíny, dajú sa k dispozícii Kristovmu nástupcovi na zemi – rímskemu pápežovi. </a:t>
            </a:r>
          </a:p>
          <a:p>
            <a:r>
              <a:rPr lang="sk-SK" dirty="0" smtClean="0"/>
              <a:t>Svoju veľkodušnosť prejavil hrdinskými skutkami pokánia, ktoré hraničili s nerozumnosťou a vážne ohrozovali jeho zdravie. </a:t>
            </a:r>
          </a:p>
          <a:p>
            <a:r>
              <a:rPr lang="sk-SK" dirty="0" smtClean="0"/>
              <a:t>Ale napokon sa všetko šťastne skončilo.</a:t>
            </a:r>
            <a:endParaRPr lang="sk-SK"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Kňazstvo</a:t>
            </a:r>
            <a:endParaRPr lang="sk-SK" dirty="0"/>
          </a:p>
        </p:txBody>
      </p:sp>
      <p:sp>
        <p:nvSpPr>
          <p:cNvPr id="3" name="Zástupný symbol obsahu 2"/>
          <p:cNvSpPr>
            <a:spLocks noGrp="1"/>
          </p:cNvSpPr>
          <p:nvPr>
            <p:ph idx="1"/>
          </p:nvPr>
        </p:nvSpPr>
        <p:spPr/>
        <p:txBody>
          <a:bodyPr>
            <a:normAutofit fontScale="92500" lnSpcReduction="10000"/>
          </a:bodyPr>
          <a:lstStyle/>
          <a:p>
            <a:r>
              <a:rPr lang="sk-SK" dirty="0" smtClean="0"/>
              <a:t>Keď sa príbuzní dozvedeli o Františkovej zmene, ktorá nespĺňala ich predstavy a očakávania, rýchlo mu poslali osvedčenie, ktoré si kedysi žiadal. Ale teraz už bolo bezpredmetné. </a:t>
            </a:r>
          </a:p>
          <a:p>
            <a:r>
              <a:rPr lang="sk-SK" dirty="0" smtClean="0"/>
              <a:t>Roky 1535 – 1536 venoval František štúdiu teológie. </a:t>
            </a:r>
          </a:p>
          <a:p>
            <a:r>
              <a:rPr lang="sk-SK" dirty="0" smtClean="0"/>
              <a:t>Potom sa podľa sľubu z augusta 1534 vydal aj so spoločníkmi na cestu do Benátok, kde boli všetci (okrem najmladšieho </a:t>
            </a:r>
            <a:r>
              <a:rPr lang="sk-SK" dirty="0" err="1" smtClean="0"/>
              <a:t>Salmeróna</a:t>
            </a:r>
            <a:r>
              <a:rPr lang="sk-SK" dirty="0" smtClean="0"/>
              <a:t>) v júni 1537 vysvätení za kňazov.</a:t>
            </a:r>
            <a:endParaRPr lang="sk-SK"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Služba chorým</a:t>
            </a:r>
            <a:endParaRPr lang="sk-SK" dirty="0"/>
          </a:p>
        </p:txBody>
      </p:sp>
      <p:sp>
        <p:nvSpPr>
          <p:cNvPr id="3" name="Zástupný symbol obsahu 2"/>
          <p:cNvSpPr>
            <a:spLocks noGrp="1"/>
          </p:cNvSpPr>
          <p:nvPr>
            <p:ph idx="1"/>
          </p:nvPr>
        </p:nvSpPr>
        <p:spPr/>
        <p:txBody>
          <a:bodyPr/>
          <a:lstStyle/>
          <a:p>
            <a:r>
              <a:rPr lang="sk-SK" dirty="0" smtClean="0"/>
              <a:t>Pri pobyte v Benátkach býval František s Ignácom </a:t>
            </a:r>
            <a:r>
              <a:rPr lang="sk-SK" dirty="0" err="1" smtClean="0"/>
              <a:t>Loyolským</a:t>
            </a:r>
            <a:r>
              <a:rPr lang="sk-SK" dirty="0" smtClean="0"/>
              <a:t> v nemocnici „nevyliečiteľných”, kde pomáhali v službe ťažko chorých. </a:t>
            </a:r>
          </a:p>
          <a:p>
            <a:r>
              <a:rPr lang="sk-SK" dirty="0" smtClean="0"/>
              <a:t>Syn </a:t>
            </a:r>
            <a:r>
              <a:rPr lang="sk-SK" dirty="0" err="1" smtClean="0"/>
              <a:t>xavérskych</a:t>
            </a:r>
            <a:r>
              <a:rPr lang="sk-SK" dirty="0" smtClean="0"/>
              <a:t> šľachticov cítil spočiatku veľký odpor pri ošetrovaní ťažko postihnutých, ale silou vôle a svojho zasvätenia vedel vykonať aj hrdinské skutky obetavosti a sebazaprenia.</a:t>
            </a:r>
            <a:endParaRPr lang="sk-SK"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Pôsobenie v Ríme</a:t>
            </a:r>
            <a:endParaRPr lang="sk-SK" dirty="0"/>
          </a:p>
        </p:txBody>
      </p:sp>
      <p:sp>
        <p:nvSpPr>
          <p:cNvPr id="3" name="Zástupný symbol obsahu 2"/>
          <p:cNvSpPr>
            <a:spLocks noGrp="1"/>
          </p:cNvSpPr>
          <p:nvPr>
            <p:ph idx="1"/>
          </p:nvPr>
        </p:nvSpPr>
        <p:spPr/>
        <p:txBody>
          <a:bodyPr>
            <a:normAutofit fontScale="92500" lnSpcReduction="20000"/>
          </a:bodyPr>
          <a:lstStyle/>
          <a:p>
            <a:r>
              <a:rPr lang="sk-SK" dirty="0" smtClean="0"/>
              <a:t>Keďže pre napätie medzi Benátkami a Turkami nebolo možné v tom roku odplávať do Svätej zeme, František a ostatní členovia skupiny sa rozišli po </a:t>
            </a:r>
            <a:r>
              <a:rPr lang="sk-SK" dirty="0" err="1" smtClean="0"/>
              <a:t>severotalianskych</a:t>
            </a:r>
            <a:r>
              <a:rPr lang="sk-SK" dirty="0" smtClean="0"/>
              <a:t> univerzitných mestách, kde s úspechom kázali a poskytovali iné duchovné služby. </a:t>
            </a:r>
          </a:p>
          <a:p>
            <a:r>
              <a:rPr lang="sk-SK" dirty="0" smtClean="0"/>
              <a:t>V apríli 1538 sa zišli všetci spoločníci Ignáca </a:t>
            </a:r>
            <a:r>
              <a:rPr lang="sk-SK" dirty="0" err="1" smtClean="0"/>
              <a:t>Loyolského</a:t>
            </a:r>
            <a:r>
              <a:rPr lang="sk-SK" dirty="0" smtClean="0"/>
              <a:t> v Ríme, kde popri apoštolskej a charitatívnej činnosti spolupracovali so svojím duchovným vodcom na konečnom programe ďalšieho spoločného života.</a:t>
            </a:r>
            <a:endParaRPr lang="sk-SK"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Spoločnosť Ježišova</a:t>
            </a:r>
            <a:endParaRPr lang="sk-SK" dirty="0"/>
          </a:p>
        </p:txBody>
      </p:sp>
      <p:sp>
        <p:nvSpPr>
          <p:cNvPr id="3" name="Zástupný symbol obsahu 2"/>
          <p:cNvSpPr>
            <a:spLocks noGrp="1"/>
          </p:cNvSpPr>
          <p:nvPr>
            <p:ph idx="1"/>
          </p:nvPr>
        </p:nvSpPr>
        <p:spPr/>
        <p:txBody>
          <a:bodyPr/>
          <a:lstStyle/>
          <a:p>
            <a:r>
              <a:rPr lang="sk-SK" dirty="0" smtClean="0"/>
              <a:t>Vznikla jezuitská rehoľa nazvaná Spoločnosť Ježišova.</a:t>
            </a:r>
          </a:p>
          <a:p>
            <a:r>
              <a:rPr lang="sk-SK" dirty="0" smtClean="0"/>
              <a:t>Schválil  ju pápež Pavol III. v septembri 1939 ústne a o rok neskôr aj písomne bulou </a:t>
            </a:r>
            <a:r>
              <a:rPr lang="sk-SK" i="1" dirty="0" err="1" smtClean="0"/>
              <a:t>Regimini</a:t>
            </a:r>
            <a:r>
              <a:rPr lang="sk-SK" i="1" dirty="0" smtClean="0"/>
              <a:t> </a:t>
            </a:r>
            <a:r>
              <a:rPr lang="sk-SK" i="1" dirty="0" err="1" smtClean="0"/>
              <a:t>militantis</a:t>
            </a:r>
            <a:r>
              <a:rPr lang="sk-SK" i="1" dirty="0" smtClean="0"/>
              <a:t> </a:t>
            </a:r>
            <a:r>
              <a:rPr lang="sk-SK" i="1" dirty="0" err="1" smtClean="0"/>
              <a:t>Ecclesiae</a:t>
            </a:r>
            <a:r>
              <a:rPr lang="sk-SK" i="1" dirty="0" smtClean="0"/>
              <a:t>. </a:t>
            </a:r>
          </a:p>
          <a:p>
            <a:r>
              <a:rPr lang="sk-SK" dirty="0" smtClean="0"/>
              <a:t>Avšak záujem o prácu novej rehole sa prejavil ešte prv ako bola schválená.</a:t>
            </a:r>
            <a:endParaRPr lang="sk-SK"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Povolanie - Indické misie</a:t>
            </a:r>
            <a:endParaRPr lang="sk-SK" dirty="0"/>
          </a:p>
        </p:txBody>
      </p:sp>
      <p:sp>
        <p:nvSpPr>
          <p:cNvPr id="3" name="Zástupný symbol obsahu 2"/>
          <p:cNvSpPr>
            <a:spLocks noGrp="1"/>
          </p:cNvSpPr>
          <p:nvPr>
            <p:ph idx="1"/>
          </p:nvPr>
        </p:nvSpPr>
        <p:spPr/>
        <p:txBody>
          <a:bodyPr/>
          <a:lstStyle/>
          <a:p>
            <a:r>
              <a:rPr lang="sk-SK" dirty="0" smtClean="0"/>
              <a:t>Tak portugalský kráľ Ján III. požiadal na začiatku roku 1540 Ignáca </a:t>
            </a:r>
            <a:r>
              <a:rPr lang="sk-SK" dirty="0" err="1" smtClean="0"/>
              <a:t>Loyolského</a:t>
            </a:r>
            <a:r>
              <a:rPr lang="sk-SK" dirty="0" smtClean="0"/>
              <a:t>, aby mu uvoľnil niektorých svojich spoločníkov do indických misií, kde mali Portugalci svoje dŕžavy. </a:t>
            </a:r>
          </a:p>
          <a:p>
            <a:r>
              <a:rPr lang="sk-SK" dirty="0" smtClean="0"/>
              <a:t>So súhlasom pápeža Pavla III. Ignác vybral na túto úlohu Portugalca Šimona </a:t>
            </a:r>
            <a:r>
              <a:rPr lang="sk-SK" dirty="0" err="1" smtClean="0"/>
              <a:t>Rodriguesa</a:t>
            </a:r>
            <a:r>
              <a:rPr lang="sk-SK" dirty="0" smtClean="0"/>
              <a:t> a Františka </a:t>
            </a:r>
            <a:r>
              <a:rPr lang="sk-SK" dirty="0" err="1" smtClean="0"/>
              <a:t>Xavérskeho</a:t>
            </a:r>
            <a:r>
              <a:rPr lang="sk-SK" dirty="0" smtClean="0"/>
              <a:t>.</a:t>
            </a:r>
            <a:endParaRPr lang="sk-SK"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Pôsobenie v Portugalsku</a:t>
            </a:r>
            <a:endParaRPr lang="sk-SK" dirty="0"/>
          </a:p>
        </p:txBody>
      </p:sp>
      <p:sp>
        <p:nvSpPr>
          <p:cNvPr id="3" name="Zástupný symbol obsahu 2"/>
          <p:cNvSpPr>
            <a:spLocks noGrp="1"/>
          </p:cNvSpPr>
          <p:nvPr>
            <p:ph idx="1"/>
          </p:nvPr>
        </p:nvSpPr>
        <p:spPr/>
        <p:txBody>
          <a:bodyPr/>
          <a:lstStyle/>
          <a:p>
            <a:r>
              <a:rPr lang="sk-SK" dirty="0" smtClean="0"/>
              <a:t>Nádejní misionári odišli z Ríma v marci 1540 a do Portugalska prišli v júni, keď už lode do Indie toho roku odplávali. </a:t>
            </a:r>
          </a:p>
          <a:p>
            <a:r>
              <a:rPr lang="sk-SK" dirty="0" smtClean="0"/>
              <a:t>Na ďalšiu výpravu bolo treba čakať rok. </a:t>
            </a:r>
          </a:p>
          <a:p>
            <a:r>
              <a:rPr lang="sk-SK" dirty="0" smtClean="0"/>
              <a:t>Za ten čas misionári účinkovali v Portugalsku, a to tak úspešne, že kráľ si ponechal </a:t>
            </a:r>
            <a:r>
              <a:rPr lang="sk-SK" dirty="0" err="1" smtClean="0"/>
              <a:t>Rodriguesa</a:t>
            </a:r>
            <a:r>
              <a:rPr lang="sk-SK" dirty="0" smtClean="0"/>
              <a:t> natrvalo v Portugalsku.</a:t>
            </a:r>
            <a:endParaRPr lang="sk-SK"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Odchod do Indie</a:t>
            </a:r>
            <a:endParaRPr lang="sk-SK" dirty="0"/>
          </a:p>
        </p:txBody>
      </p:sp>
      <p:sp>
        <p:nvSpPr>
          <p:cNvPr id="3" name="Zástupný symbol obsahu 2"/>
          <p:cNvSpPr>
            <a:spLocks noGrp="1"/>
          </p:cNvSpPr>
          <p:nvPr>
            <p:ph idx="1"/>
          </p:nvPr>
        </p:nvSpPr>
        <p:spPr/>
        <p:txBody>
          <a:bodyPr/>
          <a:lstStyle/>
          <a:p>
            <a:r>
              <a:rPr lang="sk-SK" dirty="0" smtClean="0"/>
              <a:t>Do Indie odchádzal v apríli 1541 František </a:t>
            </a:r>
            <a:r>
              <a:rPr lang="sk-SK" dirty="0" err="1" smtClean="0"/>
              <a:t>Xavérsky</a:t>
            </a:r>
            <a:r>
              <a:rPr lang="sk-SK" dirty="0" smtClean="0"/>
              <a:t> s dvoma novými spolubratmi. </a:t>
            </a:r>
          </a:p>
          <a:p>
            <a:r>
              <a:rPr lang="sk-SK" dirty="0" smtClean="0"/>
              <a:t>Pre prácu v misiách dostal František široké právomoci a hodnosť apoštolského nuncia. </a:t>
            </a:r>
          </a:p>
          <a:p>
            <a:r>
              <a:rPr lang="sk-SK" dirty="0" smtClean="0"/>
              <a:t>No navonok sa nelíšil od iných jednoduchých kňazov. </a:t>
            </a:r>
          </a:p>
          <a:p>
            <a:r>
              <a:rPr lang="sk-SK" dirty="0" smtClean="0"/>
              <a:t>Vždy dôsledne zachovával chudobu, ktorú sľuboval ako rehoľník.</a:t>
            </a:r>
            <a:endParaRPr lang="sk-SK"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Náročná cesta</a:t>
            </a:r>
            <a:endParaRPr lang="sk-SK" dirty="0"/>
          </a:p>
        </p:txBody>
      </p:sp>
      <p:sp>
        <p:nvSpPr>
          <p:cNvPr id="3" name="Zástupný symbol obsahu 2"/>
          <p:cNvSpPr>
            <a:spLocks noGrp="1"/>
          </p:cNvSpPr>
          <p:nvPr>
            <p:ph idx="1"/>
          </p:nvPr>
        </p:nvSpPr>
        <p:spPr/>
        <p:txBody>
          <a:bodyPr>
            <a:normAutofit fontScale="92500" lnSpcReduction="20000"/>
          </a:bodyPr>
          <a:lstStyle/>
          <a:p>
            <a:r>
              <a:rPr lang="sk-SK" dirty="0" smtClean="0"/>
              <a:t>Cesta okolo Afriky trvala trinásť mesiacov a bola veľmi dramatická. Do </a:t>
            </a:r>
            <a:r>
              <a:rPr lang="sk-SK" dirty="0" err="1" smtClean="0"/>
              <a:t>Goy</a:t>
            </a:r>
            <a:r>
              <a:rPr lang="sk-SK" dirty="0" smtClean="0"/>
              <a:t>, hlavného mesta portugalských kolónií v Indii, prišli 5. mája 1542. </a:t>
            </a:r>
          </a:p>
          <a:p>
            <a:r>
              <a:rPr lang="sk-SK" dirty="0" smtClean="0"/>
              <a:t>Dlhá cesta loďou, ako aj zastávky v Mozambiku </a:t>
            </a:r>
          </a:p>
          <a:p>
            <a:pPr>
              <a:buNone/>
            </a:pPr>
            <a:r>
              <a:rPr lang="sk-SK" dirty="0" smtClean="0"/>
              <a:t>	a na ostrove </a:t>
            </a:r>
            <a:r>
              <a:rPr lang="sk-SK" dirty="0" err="1" smtClean="0"/>
              <a:t>Sokotre</a:t>
            </a:r>
            <a:r>
              <a:rPr lang="sk-SK" dirty="0" smtClean="0"/>
              <a:t> boli akýmsi úvodom do Františkovho misionárskeho účinkovania na Ďalekom východe. K tomuto účinkovaniu patrili výčiny tropického počasia, poskytovanie pomoci chorým a zomierajúcim, privádzanie kresťanov     k príkladnejšiemu životu a poučovanie pohanov   o pravdách kresťanskej viery.</a:t>
            </a:r>
            <a:endParaRPr lang="sk-SK"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Rodinné zázemie</a:t>
            </a:r>
            <a:endParaRPr lang="sk-SK" dirty="0"/>
          </a:p>
        </p:txBody>
      </p:sp>
      <p:sp>
        <p:nvSpPr>
          <p:cNvPr id="3" name="Zástupný symbol obsahu 2"/>
          <p:cNvSpPr>
            <a:spLocks noGrp="1"/>
          </p:cNvSpPr>
          <p:nvPr>
            <p:ph idx="1"/>
          </p:nvPr>
        </p:nvSpPr>
        <p:spPr/>
        <p:txBody>
          <a:bodyPr>
            <a:normAutofit fontScale="92500" lnSpcReduction="20000"/>
          </a:bodyPr>
          <a:lstStyle/>
          <a:p>
            <a:r>
              <a:rPr lang="sk-SK" dirty="0" smtClean="0"/>
              <a:t>Narodil sa 7. apríla 1506 na zámku </a:t>
            </a:r>
            <a:r>
              <a:rPr lang="sk-SK" dirty="0" err="1" smtClean="0"/>
              <a:t>Javier</a:t>
            </a:r>
            <a:r>
              <a:rPr lang="sk-SK" dirty="0" smtClean="0"/>
              <a:t> </a:t>
            </a:r>
          </a:p>
          <a:p>
            <a:pPr>
              <a:buNone/>
            </a:pPr>
            <a:r>
              <a:rPr lang="sk-SK" dirty="0" smtClean="0"/>
              <a:t>	(</a:t>
            </a:r>
            <a:r>
              <a:rPr lang="sk-SK" dirty="0" err="1" smtClean="0"/>
              <a:t>čít</a:t>
            </a:r>
            <a:r>
              <a:rPr lang="sk-SK" dirty="0" smtClean="0"/>
              <a:t>. </a:t>
            </a:r>
            <a:r>
              <a:rPr lang="sk-SK" dirty="0" err="1" smtClean="0"/>
              <a:t>chavier</a:t>
            </a:r>
            <a:r>
              <a:rPr lang="sk-SK" dirty="0" smtClean="0"/>
              <a:t>) v bývalom kráľovstve Navarra </a:t>
            </a:r>
          </a:p>
          <a:p>
            <a:pPr>
              <a:buNone/>
            </a:pPr>
            <a:r>
              <a:rPr lang="sk-SK" dirty="0" smtClean="0"/>
              <a:t>	v severnom Španielsku ako najmladší z piatich detí pána </a:t>
            </a:r>
            <a:r>
              <a:rPr lang="sk-SK" dirty="0" err="1" smtClean="0"/>
              <a:t>de</a:t>
            </a:r>
            <a:r>
              <a:rPr lang="sk-SK" dirty="0" smtClean="0"/>
              <a:t> </a:t>
            </a:r>
            <a:r>
              <a:rPr lang="sk-SK" dirty="0" err="1" smtClean="0"/>
              <a:t>Javier</a:t>
            </a:r>
            <a:r>
              <a:rPr lang="sk-SK" dirty="0" smtClean="0"/>
              <a:t>. </a:t>
            </a:r>
          </a:p>
          <a:p>
            <a:r>
              <a:rPr lang="sk-SK" dirty="0" smtClean="0"/>
              <a:t>Rodičia pochádzali zo šľachtického rodu, čo umožňovalo ich potomkom dosiahnuť vysoké spoločenské postavenie. </a:t>
            </a:r>
          </a:p>
          <a:p>
            <a:r>
              <a:rPr lang="sk-SK" dirty="0" smtClean="0"/>
              <a:t>Otec bol doktorom bolonskej univerzity a zastával funkciu predsedu kráľovskej rady. Zomrel však, keď mal najmladší syn ešte len deväť rokov.</a:t>
            </a:r>
          </a:p>
          <a:p>
            <a:pPr>
              <a:buNone/>
            </a:pPr>
            <a:endParaRPr lang="sk-SK" dirty="0" smtClean="0"/>
          </a:p>
          <a:p>
            <a:pPr>
              <a:buNone/>
            </a:pPr>
            <a:endParaRPr lang="sk-SK" dirty="0" smtClean="0"/>
          </a:p>
          <a:p>
            <a:pPr>
              <a:buNone/>
            </a:pPr>
            <a:endParaRPr lang="sk-SK" dirty="0" smtClean="0"/>
          </a:p>
          <a:p>
            <a:endParaRPr lang="sk-SK"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Mesto </a:t>
            </a:r>
            <a:r>
              <a:rPr lang="sk-SK" dirty="0" err="1" smtClean="0"/>
              <a:t>Goa</a:t>
            </a:r>
            <a:endParaRPr lang="sk-SK" dirty="0"/>
          </a:p>
        </p:txBody>
      </p:sp>
      <p:sp>
        <p:nvSpPr>
          <p:cNvPr id="3" name="Zástupný symbol obsahu 2"/>
          <p:cNvSpPr>
            <a:spLocks noGrp="1"/>
          </p:cNvSpPr>
          <p:nvPr>
            <p:ph idx="1"/>
          </p:nvPr>
        </p:nvSpPr>
        <p:spPr/>
        <p:txBody>
          <a:bodyPr>
            <a:normAutofit fontScale="92500"/>
          </a:bodyPr>
          <a:lstStyle/>
          <a:p>
            <a:r>
              <a:rPr lang="sk-SK" dirty="0" smtClean="0"/>
              <a:t>Mesto </a:t>
            </a:r>
            <a:r>
              <a:rPr lang="sk-SK" dirty="0" err="1" smtClean="0"/>
              <a:t>Goa</a:t>
            </a:r>
            <a:r>
              <a:rPr lang="sk-SK" dirty="0" smtClean="0"/>
              <a:t> na západnom indickom pobreží bolo občianskou i cirkevnou metropolou portugalských kolónií na Ďalekom východe.</a:t>
            </a:r>
          </a:p>
          <a:p>
            <a:r>
              <a:rPr lang="sk-SK" dirty="0" smtClean="0"/>
              <a:t> Spočiatku mal František z tohto mesta dobrý dojem: videl kostoly, kláštory a rozličné vonkajšie prejavy nábožnosti. Ale keď sa bližšie zoznámil s tamojším každodenným životom, bol prekvapený mravnou nízkosťou európskych kolonizátorov a všestrannou biedou domorodcov.</a:t>
            </a:r>
            <a:endParaRPr lang="sk-SK"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Reformovanie mesta </a:t>
            </a:r>
            <a:r>
              <a:rPr lang="sk-SK" dirty="0" err="1" smtClean="0"/>
              <a:t>Goa</a:t>
            </a:r>
            <a:endParaRPr lang="sk-SK" dirty="0"/>
          </a:p>
        </p:txBody>
      </p:sp>
      <p:sp>
        <p:nvSpPr>
          <p:cNvPr id="3" name="Zástupný symbol obsahu 2"/>
          <p:cNvSpPr>
            <a:spLocks noGrp="1"/>
          </p:cNvSpPr>
          <p:nvPr>
            <p:ph idx="1"/>
          </p:nvPr>
        </p:nvSpPr>
        <p:spPr/>
        <p:txBody>
          <a:bodyPr>
            <a:normAutofit/>
          </a:bodyPr>
          <a:lstStyle/>
          <a:p>
            <a:r>
              <a:rPr lang="sk-SK" dirty="0" smtClean="0"/>
              <a:t>František začal reformovaním mesta </a:t>
            </a:r>
            <a:r>
              <a:rPr lang="sk-SK" dirty="0" err="1" smtClean="0"/>
              <a:t>Goa</a:t>
            </a:r>
            <a:r>
              <a:rPr lang="sk-SK" dirty="0" smtClean="0"/>
              <a:t>, kde žilo mnoho portugalských katolíkov známych svojou krutosťou voči otrokom, konkubinátom a nezáujmom o chudobu. </a:t>
            </a:r>
          </a:p>
          <a:p>
            <a:r>
              <a:rPr lang="sk-SK" dirty="0" smtClean="0"/>
              <a:t>Svojím príkladom kompenzoval očividnú zradu Krista a Cirkvi, ktorú robili zlí kresťania. </a:t>
            </a:r>
          </a:p>
          <a:p>
            <a:r>
              <a:rPr lang="sk-SK" dirty="0" smtClean="0"/>
              <a:t>Mal obrovský úspech medzi nižšou kastou, ale takmer žiaden u brahmanov.</a:t>
            </a:r>
          </a:p>
          <a:p>
            <a:endParaRPr lang="sk-SK"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Život a služba v meste</a:t>
            </a:r>
            <a:endParaRPr lang="sk-SK" dirty="0"/>
          </a:p>
        </p:txBody>
      </p:sp>
      <p:sp>
        <p:nvSpPr>
          <p:cNvPr id="3" name="Zástupný symbol obsahu 2"/>
          <p:cNvSpPr>
            <a:spLocks noGrp="1"/>
          </p:cNvSpPr>
          <p:nvPr>
            <p:ph idx="1"/>
          </p:nvPr>
        </p:nvSpPr>
        <p:spPr/>
        <p:txBody>
          <a:bodyPr>
            <a:normAutofit fontScale="92500" lnSpcReduction="10000"/>
          </a:bodyPr>
          <a:lstStyle/>
          <a:p>
            <a:r>
              <a:rPr lang="sk-SK" dirty="0" smtClean="0"/>
              <a:t>Povzbudzoval miestnych duchovných k väčšej horlivosti v osobnom živote i duchovnej službe    a sám sa im usiloval dať čo najlepší príklad. </a:t>
            </a:r>
          </a:p>
          <a:p>
            <a:r>
              <a:rPr lang="sk-SK" dirty="0" smtClean="0"/>
              <a:t>Navštevoval chudobných, chorých a väzňov a snažil sa im pomôcť. Veľa času venoval vyučovaniu detí a dospelých v kresťanskej viere. </a:t>
            </a:r>
          </a:p>
          <a:p>
            <a:r>
              <a:rPr lang="sk-SK" dirty="0" smtClean="0"/>
              <a:t>Keď v civilizačnom a duchovnom centre bola taká situácia, František si ľahko mohol domyslieť, že    v odľahlých častiach tejto veľkej krajiny je situácia omnoho horšia.</a:t>
            </a:r>
            <a:endParaRPr lang="sk-SK"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Južná India</a:t>
            </a:r>
            <a:endParaRPr lang="sk-SK" dirty="0"/>
          </a:p>
        </p:txBody>
      </p:sp>
      <p:sp>
        <p:nvSpPr>
          <p:cNvPr id="3" name="Zástupný symbol obsahu 2"/>
          <p:cNvSpPr>
            <a:spLocks noGrp="1"/>
          </p:cNvSpPr>
          <p:nvPr>
            <p:ph idx="1"/>
          </p:nvPr>
        </p:nvSpPr>
        <p:spPr/>
        <p:txBody>
          <a:bodyPr>
            <a:normAutofit fontScale="92500" lnSpcReduction="10000"/>
          </a:bodyPr>
          <a:lstStyle/>
          <a:p>
            <a:r>
              <a:rPr lang="sk-SK" dirty="0" smtClean="0"/>
              <a:t>Dozvedel sa, že na Rybárskom pobreží v južnej Indii žili tisíce pokrstených bez akejkoľvek duchovnej pomoci. Asi 20 tisíc sa ich dalo pokrstiť osem rokov predtým, keď ich Portugalci ochránili pred nájazdmi moslimov. Potom však ostali ponechaní sami na seba. </a:t>
            </a:r>
          </a:p>
          <a:p>
            <a:r>
              <a:rPr lang="sk-SK" dirty="0" smtClean="0"/>
              <a:t>Keď sa Františkovi v septembri 1542 naskytla možnosť, odplával do južnej Indie. Tam sa začala jeho veľká misia, ktorá mu zaslúžila meno apoštola Ďalekého východu.</a:t>
            </a:r>
            <a:endParaRPr lang="sk-SK"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Vyučovanie pravdám viery</a:t>
            </a:r>
            <a:endParaRPr lang="sk-SK" dirty="0"/>
          </a:p>
        </p:txBody>
      </p:sp>
      <p:sp>
        <p:nvSpPr>
          <p:cNvPr id="3" name="Zástupný symbol obsahu 2"/>
          <p:cNvSpPr>
            <a:spLocks noGrp="1"/>
          </p:cNvSpPr>
          <p:nvPr>
            <p:ph idx="1"/>
          </p:nvPr>
        </p:nvSpPr>
        <p:spPr/>
        <p:txBody>
          <a:bodyPr/>
          <a:lstStyle/>
          <a:p>
            <a:r>
              <a:rPr lang="sk-SK" dirty="0" smtClean="0"/>
              <a:t>Medzi primitívnymi rybármi a lovcami perál na juhovýchodnom indickom pobreží František zistil, že tamojší domorodí „kresťania” vedia     o svojom kresťanstve iba to, že sú pokrstení. </a:t>
            </a:r>
          </a:p>
          <a:p>
            <a:r>
              <a:rPr lang="sk-SK" dirty="0" smtClean="0"/>
              <a:t>Preto najprv s pomocou tlmočníkov preložil najdôležitejšie modlitby, vyznanie viery            a katechizmové poučky do tamojšieho jazyka.</a:t>
            </a:r>
            <a:endParaRPr lang="sk-SK"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Boží muž a divotvorca</a:t>
            </a:r>
            <a:endParaRPr lang="sk-SK" dirty="0"/>
          </a:p>
        </p:txBody>
      </p:sp>
      <p:sp>
        <p:nvSpPr>
          <p:cNvPr id="3" name="Zástupný symbol obsahu 2"/>
          <p:cNvSpPr>
            <a:spLocks noGrp="1"/>
          </p:cNvSpPr>
          <p:nvPr>
            <p:ph idx="1"/>
          </p:nvPr>
        </p:nvSpPr>
        <p:spPr/>
        <p:txBody>
          <a:bodyPr>
            <a:normAutofit fontScale="85000" lnSpcReduction="20000"/>
          </a:bodyPr>
          <a:lstStyle/>
          <a:p>
            <a:r>
              <a:rPr lang="sk-SK" dirty="0" smtClean="0"/>
              <a:t>A potom sa v tropickej horúčave vydal na cestu od osady k osade ako kňaz, učiteľ, lekár, sudca a neraz aj ako smelý obranca utláčaných proti svojvôli pohanských kráľov a kresťanských kolonizátorov. </a:t>
            </a:r>
          </a:p>
          <a:p>
            <a:r>
              <a:rPr lang="sk-SK" dirty="0" smtClean="0"/>
              <a:t>Na viacerých miestach založil školy, vybudoval kostoly   a po patričnej príprave pokrstil tisíce dospelých i detí. Okrem juhovýchodného pobrežia pôsobil aj na ostrove </a:t>
            </a:r>
            <a:r>
              <a:rPr lang="sk-SK" dirty="0" err="1" smtClean="0"/>
              <a:t>Manar</a:t>
            </a:r>
            <a:r>
              <a:rPr lang="sk-SK" dirty="0" smtClean="0"/>
              <a:t> a na juhozápadnom pobreží v </a:t>
            </a:r>
            <a:r>
              <a:rPr lang="sk-SK" dirty="0" err="1" smtClean="0"/>
              <a:t>Travancore</a:t>
            </a:r>
            <a:r>
              <a:rPr lang="sk-SK" dirty="0" smtClean="0"/>
              <a:t>, kde pokrstil vyše 10 tisíc rybárov. </a:t>
            </a:r>
          </a:p>
          <a:p>
            <a:r>
              <a:rPr lang="sk-SK" dirty="0" smtClean="0"/>
              <a:t>Prorocky smelé vystupovanie a mimoriadne uzdravenia, ktoré sprevádzali jeho účinkovanie, mu získali povesť Božieho muža a divotvorcu.</a:t>
            </a:r>
            <a:endParaRPr lang="sk-SK"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Málo misionárov</a:t>
            </a:r>
            <a:endParaRPr lang="sk-SK" dirty="0"/>
          </a:p>
        </p:txBody>
      </p:sp>
      <p:sp>
        <p:nvSpPr>
          <p:cNvPr id="3" name="Zástupný symbol obsahu 2"/>
          <p:cNvSpPr>
            <a:spLocks noGrp="1"/>
          </p:cNvSpPr>
          <p:nvPr>
            <p:ph idx="1"/>
          </p:nvPr>
        </p:nvSpPr>
        <p:spPr/>
        <p:txBody>
          <a:bodyPr>
            <a:normAutofit fontScale="77500" lnSpcReduction="20000"/>
          </a:bodyPr>
          <a:lstStyle/>
          <a:p>
            <a:r>
              <a:rPr lang="sk-SK" dirty="0" smtClean="0"/>
              <a:t>Františkove nadľudské výkony ani zďaleka nestačili na zvládnutie čo len základných úloh v nezmernej misii. Preto neúnavne volal pomocníkov z Indie aj z Európy. </a:t>
            </a:r>
          </a:p>
          <a:p>
            <a:r>
              <a:rPr lang="sk-SK" dirty="0" smtClean="0"/>
              <a:t>Postupne prichádzali, ale bolo ich málo na také veľké misijné pole. </a:t>
            </a:r>
          </a:p>
          <a:p>
            <a:r>
              <a:rPr lang="sk-SK" dirty="0" smtClean="0"/>
              <a:t>V januári 1544 poslal do Európy rozhorčený list, v ktorom okrem iného písal: „Mnohí sa tu nestanú kresťanmi iba preto, lebo chýbajú hlásatelia evanjelia. Často mi príde myšlienka ísť do vašich škôl, najmä na parížsku univerzitu,    a tam na </a:t>
            </a:r>
            <a:r>
              <a:rPr lang="sk-SK" dirty="0" err="1" smtClean="0"/>
              <a:t>Sorbone</a:t>
            </a:r>
            <a:r>
              <a:rPr lang="sk-SK" dirty="0" smtClean="0"/>
              <a:t> ako bez rozumu privolávať tým, čo majú viac vedy ako dobrej vôle: Koľko duší ide do zatratenia namiesto do spásy vašou nedbanlivosťou!” List vyvolal veľkú ozvenu a v nejednom mladom mužovi zapálil misijné povolanie.</a:t>
            </a:r>
            <a:endParaRPr lang="sk-SK"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Ďalej na východ</a:t>
            </a:r>
            <a:endParaRPr lang="sk-SK" dirty="0"/>
          </a:p>
        </p:txBody>
      </p:sp>
      <p:sp>
        <p:nvSpPr>
          <p:cNvPr id="3" name="Zástupný symbol obsahu 2"/>
          <p:cNvSpPr>
            <a:spLocks noGrp="1"/>
          </p:cNvSpPr>
          <p:nvPr>
            <p:ph idx="1"/>
          </p:nvPr>
        </p:nvSpPr>
        <p:spPr/>
        <p:txBody>
          <a:bodyPr>
            <a:normAutofit lnSpcReduction="10000"/>
          </a:bodyPr>
          <a:lstStyle/>
          <a:p>
            <a:r>
              <a:rPr lang="sk-SK" dirty="0" smtClean="0"/>
              <a:t>Medzitým sa </a:t>
            </a:r>
            <a:r>
              <a:rPr lang="sk-SK" dirty="0" err="1" smtClean="0"/>
              <a:t>Xavér</a:t>
            </a:r>
            <a:r>
              <a:rPr lang="sk-SK" dirty="0" smtClean="0"/>
              <a:t> dozvedel od istého Portugalca, že dvaja králi v </a:t>
            </a:r>
            <a:r>
              <a:rPr lang="sk-SK" dirty="0" err="1" smtClean="0"/>
              <a:t>Makassare</a:t>
            </a:r>
            <a:r>
              <a:rPr lang="sk-SK" dirty="0" smtClean="0"/>
              <a:t> na ostrove </a:t>
            </a:r>
            <a:r>
              <a:rPr lang="sk-SK" dirty="0" err="1" smtClean="0"/>
              <a:t>Celebes</a:t>
            </a:r>
            <a:r>
              <a:rPr lang="sk-SK" dirty="0" smtClean="0"/>
              <a:t> sa zaujímali o kňazov, ktorí by poučili ich ľud v kresťanskej viere a pokrstili ho. </a:t>
            </a:r>
          </a:p>
          <a:p>
            <a:r>
              <a:rPr lang="sk-SK" dirty="0" smtClean="0"/>
              <a:t>František dlho nerozmýšľal. Misii v južnej Indii dal dvojročným účinkovaním solídne základy. Ponechal v nej svojich pomocníkov, aby pokračovali v misijnom diele. A on sa v auguste 1545 vydal ďalej na východ.</a:t>
            </a:r>
            <a:endParaRPr lang="sk-SK"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Na Malajskom polostrove</a:t>
            </a:r>
            <a:endParaRPr lang="sk-SK" dirty="0"/>
          </a:p>
        </p:txBody>
      </p:sp>
      <p:sp>
        <p:nvSpPr>
          <p:cNvPr id="3" name="Zástupný symbol obsahu 2"/>
          <p:cNvSpPr>
            <a:spLocks noGrp="1"/>
          </p:cNvSpPr>
          <p:nvPr>
            <p:ph idx="1"/>
          </p:nvPr>
        </p:nvSpPr>
        <p:spPr/>
        <p:txBody>
          <a:bodyPr/>
          <a:lstStyle/>
          <a:p>
            <a:r>
              <a:rPr lang="sk-SK" dirty="0" smtClean="0"/>
              <a:t>Na konci septembra pristál v meste </a:t>
            </a:r>
            <a:r>
              <a:rPr lang="sk-SK" dirty="0" err="1" smtClean="0"/>
              <a:t>Malake</a:t>
            </a:r>
            <a:r>
              <a:rPr lang="sk-SK" dirty="0" smtClean="0"/>
              <a:t> na Malajskom polostrove. </a:t>
            </a:r>
          </a:p>
          <a:p>
            <a:r>
              <a:rPr lang="sk-SK" dirty="0" smtClean="0"/>
              <a:t>Tam sa dozvedel, že už akýsi kňaz šiel do </a:t>
            </a:r>
            <a:r>
              <a:rPr lang="sk-SK" dirty="0" err="1" smtClean="0"/>
              <a:t>Makassaru</a:t>
            </a:r>
            <a:r>
              <a:rPr lang="sk-SK" dirty="0" smtClean="0"/>
              <a:t>. </a:t>
            </a:r>
          </a:p>
          <a:p>
            <a:r>
              <a:rPr lang="sk-SK" dirty="0" smtClean="0"/>
              <a:t>Preto ostal do konca roka v </a:t>
            </a:r>
            <a:r>
              <a:rPr lang="sk-SK" dirty="0" err="1" smtClean="0"/>
              <a:t>Malake</a:t>
            </a:r>
            <a:r>
              <a:rPr lang="sk-SK" dirty="0" smtClean="0"/>
              <a:t>, kde účinkoval medzi kresťanmi i pohanmi a pripravoval sa odcestovať na vzdialené ostrovy Moluky.</a:t>
            </a:r>
            <a:endParaRPr lang="sk-SK"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Nevzdával sa ani v ťažkostiach</a:t>
            </a:r>
            <a:endParaRPr lang="sk-SK" dirty="0"/>
          </a:p>
        </p:txBody>
      </p:sp>
      <p:sp>
        <p:nvSpPr>
          <p:cNvPr id="3" name="Zástupný symbol obsahu 2"/>
          <p:cNvSpPr>
            <a:spLocks noGrp="1"/>
          </p:cNvSpPr>
          <p:nvPr>
            <p:ph idx="1"/>
          </p:nvPr>
        </p:nvSpPr>
        <p:spPr/>
        <p:txBody>
          <a:bodyPr>
            <a:normAutofit fontScale="85000" lnSpcReduction="20000"/>
          </a:bodyPr>
          <a:lstStyle/>
          <a:p>
            <a:r>
              <a:rPr lang="sk-SK" dirty="0" smtClean="0"/>
              <a:t>Na Nový rok 1546 sa vydal na cestu, tritisíc kilometrov na východ. </a:t>
            </a:r>
          </a:p>
          <a:p>
            <a:r>
              <a:rPr lang="sk-SK" dirty="0" smtClean="0"/>
              <a:t>Vyše roka pôsobil na Molukách v portugalských posádkach i medzi domorodými obyvateľmi. Tri mesiace účinkoval medzi ľudožrútmi na ostrovoch </a:t>
            </a:r>
            <a:r>
              <a:rPr lang="sk-SK" dirty="0" err="1" smtClean="0"/>
              <a:t>Moro</a:t>
            </a:r>
            <a:r>
              <a:rPr lang="sk-SK" dirty="0" smtClean="0"/>
              <a:t>, kde bol vo dne v noci v nebezpečenstve smrti. </a:t>
            </a:r>
          </a:p>
          <a:p>
            <a:r>
              <a:rPr lang="sk-SK" dirty="0" smtClean="0"/>
              <a:t>Misionára, ktorý sa tam pokúšal pracovať pred ním, zabili. Františka neodstrašovalo nebezpečenstvo; iba sa tým viac odovzdal do rúk Božej prozreteľnosti. </a:t>
            </a:r>
          </a:p>
          <a:p>
            <a:r>
              <a:rPr lang="sk-SK" dirty="0" smtClean="0"/>
              <a:t>Vo dne pracoval, v noci sa modlil. Napokon dosiahol obdivuhodné úspechy, o ktorých s radosťou písal svojmu predstavenému do Ríma.</a:t>
            </a:r>
            <a:endParaRPr lang="sk-SK"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Charakter a vzdelanie</a:t>
            </a:r>
            <a:endParaRPr lang="sk-SK" dirty="0"/>
          </a:p>
        </p:txBody>
      </p:sp>
      <p:sp>
        <p:nvSpPr>
          <p:cNvPr id="3" name="Zástupný symbol obsahu 2"/>
          <p:cNvSpPr>
            <a:spLocks noGrp="1"/>
          </p:cNvSpPr>
          <p:nvPr>
            <p:ph idx="1"/>
          </p:nvPr>
        </p:nvSpPr>
        <p:spPr/>
        <p:txBody>
          <a:bodyPr>
            <a:normAutofit fontScale="92500"/>
          </a:bodyPr>
          <a:lstStyle/>
          <a:p>
            <a:r>
              <a:rPr lang="sk-SK" dirty="0" smtClean="0"/>
              <a:t>František mal živú až ohnivú povahu a pritom nadpriemerné rozumové schopnosti. Tieto vlohy spolu s vrodenou eleganciou mu poskytovali možnosti na veľkú životnú kariéru. </a:t>
            </a:r>
          </a:p>
          <a:p>
            <a:r>
              <a:rPr lang="sk-SK" dirty="0" smtClean="0"/>
              <a:t>Po získaní základného vzdelania v Navarre odišiel ako 19-ročný do najvýznamnejšieho strediska vtedajšej európskej kultúry – do Paríža. Na tamojšej univerzite získal r. 1530 akademický titul „magister </a:t>
            </a:r>
            <a:r>
              <a:rPr lang="sk-SK" dirty="0" err="1" smtClean="0"/>
              <a:t>artium</a:t>
            </a:r>
            <a:r>
              <a:rPr lang="sk-SK" dirty="0" smtClean="0"/>
              <a:t>” - doktorát filozofie.</a:t>
            </a:r>
            <a:endParaRPr lang="sk-SK"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Návrat do </a:t>
            </a:r>
            <a:r>
              <a:rPr lang="sk-SK" dirty="0" err="1" smtClean="0"/>
              <a:t>Malaky</a:t>
            </a:r>
            <a:endParaRPr lang="sk-SK" dirty="0"/>
          </a:p>
        </p:txBody>
      </p:sp>
      <p:sp>
        <p:nvSpPr>
          <p:cNvPr id="3" name="Zástupný symbol obsahu 2"/>
          <p:cNvSpPr>
            <a:spLocks noGrp="1"/>
          </p:cNvSpPr>
          <p:nvPr>
            <p:ph idx="1"/>
          </p:nvPr>
        </p:nvSpPr>
        <p:spPr/>
        <p:txBody>
          <a:bodyPr/>
          <a:lstStyle/>
          <a:p>
            <a:r>
              <a:rPr lang="sk-SK" dirty="0" smtClean="0"/>
              <a:t>V júni 1547 sa František vrátil do </a:t>
            </a:r>
            <a:r>
              <a:rPr lang="sk-SK" dirty="0" err="1" smtClean="0"/>
              <a:t>Malaky</a:t>
            </a:r>
            <a:r>
              <a:rPr lang="sk-SK" dirty="0" smtClean="0"/>
              <a:t>, odkiaľ poslal troch misionárov na Moluky, aby tom pokračovali v jeho práci. </a:t>
            </a:r>
          </a:p>
          <a:p>
            <a:r>
              <a:rPr lang="sk-SK" dirty="0" smtClean="0"/>
              <a:t>Potom sa venoval dušpastierskej práci v tomto prístave, ktorý bol dôležitým oporným bodom a bránou na Ďaleký východ.</a:t>
            </a:r>
            <a:endParaRPr lang="sk-SK"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Japonsko</a:t>
            </a:r>
            <a:endParaRPr lang="sk-SK" dirty="0"/>
          </a:p>
        </p:txBody>
      </p:sp>
      <p:sp>
        <p:nvSpPr>
          <p:cNvPr id="3" name="Zástupný symbol obsahu 2"/>
          <p:cNvSpPr>
            <a:spLocks noGrp="1"/>
          </p:cNvSpPr>
          <p:nvPr>
            <p:ph idx="1"/>
          </p:nvPr>
        </p:nvSpPr>
        <p:spPr/>
        <p:txBody>
          <a:bodyPr/>
          <a:lstStyle/>
          <a:p>
            <a:r>
              <a:rPr lang="sk-SK" dirty="0" smtClean="0"/>
              <a:t>V decembri roku 1547 mu istý známy kapitán lode predstavil troch Japoncov. </a:t>
            </a:r>
          </a:p>
          <a:p>
            <a:r>
              <a:rPr lang="sk-SK" dirty="0" smtClean="0"/>
              <a:t>Bol to muž menom </a:t>
            </a:r>
            <a:r>
              <a:rPr lang="sk-SK" dirty="0" err="1" smtClean="0"/>
              <a:t>Anjiro</a:t>
            </a:r>
            <a:r>
              <a:rPr lang="sk-SK" dirty="0" smtClean="0"/>
              <a:t> (</a:t>
            </a:r>
            <a:r>
              <a:rPr lang="sk-SK" dirty="0" err="1" smtClean="0"/>
              <a:t>Anžiro</a:t>
            </a:r>
            <a:r>
              <a:rPr lang="sk-SK" dirty="0" smtClean="0"/>
              <a:t>) s dvoma sluhami. Muž v Japonsku kohosi zabil a utekal pred pomstou. </a:t>
            </a:r>
          </a:p>
          <a:p>
            <a:r>
              <a:rPr lang="sk-SK" dirty="0" smtClean="0"/>
              <a:t>Európania objavili Japonsko iba niekoľko rokov predtým.</a:t>
            </a:r>
            <a:endParaRPr lang="sk-SK"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Príprava na cestu do Japonska</a:t>
            </a:r>
            <a:endParaRPr lang="sk-SK" dirty="0"/>
          </a:p>
        </p:txBody>
      </p:sp>
      <p:sp>
        <p:nvSpPr>
          <p:cNvPr id="3" name="Zástupný symbol obsahu 2"/>
          <p:cNvSpPr>
            <a:spLocks noGrp="1"/>
          </p:cNvSpPr>
          <p:nvPr>
            <p:ph idx="1"/>
          </p:nvPr>
        </p:nvSpPr>
        <p:spPr/>
        <p:txBody>
          <a:bodyPr>
            <a:normAutofit fontScale="92500" lnSpcReduction="10000"/>
          </a:bodyPr>
          <a:lstStyle/>
          <a:p>
            <a:r>
              <a:rPr lang="sk-SK" dirty="0" smtClean="0"/>
              <a:t>Z </a:t>
            </a:r>
            <a:r>
              <a:rPr lang="sk-SK" dirty="0" err="1" smtClean="0"/>
              <a:t>Anjirovho</a:t>
            </a:r>
            <a:r>
              <a:rPr lang="sk-SK" dirty="0" smtClean="0"/>
              <a:t> a kapitánovho rozprávania František vyrozumel, že Japonci sú kultúrne vyspelí a doteraz nič nepočuli o kresťanstve. </a:t>
            </a:r>
          </a:p>
          <a:p>
            <a:r>
              <a:rPr lang="sk-SK" dirty="0" err="1" smtClean="0"/>
              <a:t>Xavér</a:t>
            </a:r>
            <a:r>
              <a:rPr lang="sk-SK" dirty="0" smtClean="0"/>
              <a:t> to pochopil ako dôležitú výzvu pre svoje misionárske zámery. Rozhodol sa, že ta pôjde. </a:t>
            </a:r>
          </a:p>
          <a:p>
            <a:r>
              <a:rPr lang="sk-SK" dirty="0" smtClean="0"/>
              <a:t>Len sa chcel čo najlepšie pripraviť na toto dôležité podujatie. </a:t>
            </a:r>
          </a:p>
          <a:p>
            <a:r>
              <a:rPr lang="sk-SK" dirty="0" smtClean="0"/>
              <a:t>Najprv sa odobral do </a:t>
            </a:r>
            <a:r>
              <a:rPr lang="sk-SK" dirty="0" err="1" smtClean="0"/>
              <a:t>Goy</a:t>
            </a:r>
            <a:r>
              <a:rPr lang="sk-SK" dirty="0" smtClean="0"/>
              <a:t>, aby zaevidoval všetky novosti z Európy a aby usporiadal a zabezpečil doteraz vykonanú misijnú prácu v tejto časti sveta.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Misijné domy</a:t>
            </a:r>
            <a:endParaRPr lang="sk-SK" dirty="0"/>
          </a:p>
        </p:txBody>
      </p:sp>
      <p:sp>
        <p:nvSpPr>
          <p:cNvPr id="3" name="Zástupný symbol obsahu 2"/>
          <p:cNvSpPr>
            <a:spLocks noGrp="1"/>
          </p:cNvSpPr>
          <p:nvPr>
            <p:ph idx="1"/>
          </p:nvPr>
        </p:nvSpPr>
        <p:spPr/>
        <p:txBody>
          <a:bodyPr/>
          <a:lstStyle/>
          <a:p>
            <a:r>
              <a:rPr lang="sk-SK" dirty="0" smtClean="0"/>
              <a:t>S pomocou portugalského miestodržiteľa a spolubratov, ktorí medzitým prišli z Európy alebo vstúpili do rehole v Indii, založil rehoľné domy a misijné stanice v Perzii, Indii, Malajsku a na Molukách.</a:t>
            </a:r>
          </a:p>
          <a:p>
            <a:endParaRPr lang="sk-SK" dirty="0" smtClean="0"/>
          </a:p>
          <a:p>
            <a:endParaRPr lang="sk-SK"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Pokrstenie troch Japoncov</a:t>
            </a:r>
            <a:endParaRPr lang="sk-SK" dirty="0"/>
          </a:p>
        </p:txBody>
      </p:sp>
      <p:sp>
        <p:nvSpPr>
          <p:cNvPr id="3" name="Zástupný symbol obsahu 2"/>
          <p:cNvSpPr>
            <a:spLocks noGrp="1"/>
          </p:cNvSpPr>
          <p:nvPr>
            <p:ph idx="1"/>
          </p:nvPr>
        </p:nvSpPr>
        <p:spPr/>
        <p:txBody>
          <a:bodyPr>
            <a:normAutofit lnSpcReduction="10000"/>
          </a:bodyPr>
          <a:lstStyle/>
          <a:p>
            <a:r>
              <a:rPr lang="sk-SK" dirty="0" smtClean="0"/>
              <a:t>Medzitým sa traja Japonci dôkladne oboznámili s kresťanskou vierou a na Turíce v máji 1548 prijali z rúk </a:t>
            </a:r>
            <a:r>
              <a:rPr lang="sk-SK" dirty="0" err="1" smtClean="0"/>
              <a:t>goánskeho</a:t>
            </a:r>
            <a:r>
              <a:rPr lang="sk-SK" dirty="0" smtClean="0"/>
              <a:t> biskupa krst. </a:t>
            </a:r>
            <a:r>
              <a:rPr lang="sk-SK" dirty="0" err="1" smtClean="0"/>
              <a:t>Anjiro</a:t>
            </a:r>
            <a:r>
              <a:rPr lang="sk-SK" dirty="0" smtClean="0"/>
              <a:t> dostal meno Pavol, kým jeho spoločníci prijali kresťanské mená Ján a Anton. </a:t>
            </a:r>
          </a:p>
          <a:p>
            <a:r>
              <a:rPr lang="sk-SK" dirty="0" err="1" smtClean="0"/>
              <a:t>Anjiro-Pavol</a:t>
            </a:r>
            <a:r>
              <a:rPr lang="sk-SK" dirty="0" smtClean="0"/>
              <a:t> pomohol Františkovi pripraviť najdôležitejšie modlitby a katechizmové otázky v japonskej reči. Konečne na Kvetnú nedeľu 14. apríla 1549 sa vydali na ďalekú cestu.</a:t>
            </a:r>
            <a:endParaRPr lang="sk-SK"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Výprava do Japonska</a:t>
            </a:r>
            <a:endParaRPr lang="sk-SK" dirty="0"/>
          </a:p>
        </p:txBody>
      </p:sp>
      <p:sp>
        <p:nvSpPr>
          <p:cNvPr id="3" name="Zástupný symbol obsahu 2"/>
          <p:cNvSpPr>
            <a:spLocks noGrp="1"/>
          </p:cNvSpPr>
          <p:nvPr>
            <p:ph idx="1"/>
          </p:nvPr>
        </p:nvSpPr>
        <p:spPr/>
        <p:txBody>
          <a:bodyPr>
            <a:normAutofit lnSpcReduction="10000"/>
          </a:bodyPr>
          <a:lstStyle/>
          <a:p>
            <a:r>
              <a:rPr lang="sk-SK" dirty="0" smtClean="0"/>
              <a:t>Františka </a:t>
            </a:r>
            <a:r>
              <a:rPr lang="sk-SK" dirty="0" err="1" smtClean="0"/>
              <a:t>Xavérskeho</a:t>
            </a:r>
            <a:r>
              <a:rPr lang="sk-SK" dirty="0" smtClean="0"/>
              <a:t> sprevádzal okrem troch Japoncov jezuitský kňaz </a:t>
            </a:r>
            <a:r>
              <a:rPr lang="sk-SK" dirty="0" err="1" smtClean="0"/>
              <a:t>Cosmas</a:t>
            </a:r>
            <a:r>
              <a:rPr lang="sk-SK" dirty="0" smtClean="0"/>
              <a:t> </a:t>
            </a:r>
            <a:r>
              <a:rPr lang="sk-SK" dirty="0" err="1" smtClean="0"/>
              <a:t>de</a:t>
            </a:r>
            <a:r>
              <a:rPr lang="sk-SK" dirty="0" smtClean="0"/>
              <a:t> </a:t>
            </a:r>
            <a:r>
              <a:rPr lang="sk-SK" dirty="0" err="1" smtClean="0"/>
              <a:t>Torres</a:t>
            </a:r>
            <a:r>
              <a:rPr lang="sk-SK" dirty="0" smtClean="0"/>
              <a:t> a rehoľný brat Juan </a:t>
            </a:r>
            <a:r>
              <a:rPr lang="sk-SK" dirty="0" err="1" smtClean="0"/>
              <a:t>Fernandez</a:t>
            </a:r>
            <a:r>
              <a:rPr lang="sk-SK" dirty="0" smtClean="0"/>
              <a:t>. </a:t>
            </a:r>
          </a:p>
          <a:p>
            <a:r>
              <a:rPr lang="sk-SK" dirty="0" smtClean="0"/>
              <a:t>Výprava niesla so sebou odporúčajúce listy od portugalského miestodržiteľa a bohaté dary pre veľmožov v neznámej krajine. </a:t>
            </a:r>
          </a:p>
          <a:p>
            <a:r>
              <a:rPr lang="sk-SK" dirty="0" smtClean="0"/>
              <a:t>Portugalská loď však priviezla misionárov iba do </a:t>
            </a:r>
            <a:r>
              <a:rPr lang="sk-SK" dirty="0" err="1" smtClean="0"/>
              <a:t>Malaky</a:t>
            </a:r>
            <a:r>
              <a:rPr lang="sk-SK" dirty="0" smtClean="0"/>
              <a:t>. Odtiaľ sa im podarilo dostať ďalej len na menšej čínskej </a:t>
            </a:r>
            <a:r>
              <a:rPr lang="sk-SK" dirty="0" err="1" smtClean="0"/>
              <a:t>lodici</a:t>
            </a:r>
            <a:r>
              <a:rPr lang="sk-SK" dirty="0" smtClean="0"/>
              <a:t>.</a:t>
            </a:r>
          </a:p>
          <a:p>
            <a:endParaRPr lang="sk-SK"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V </a:t>
            </a:r>
            <a:r>
              <a:rPr lang="sk-SK" dirty="0" err="1" smtClean="0"/>
              <a:t>Kagošime</a:t>
            </a:r>
            <a:endParaRPr lang="sk-SK" dirty="0"/>
          </a:p>
        </p:txBody>
      </p:sp>
      <p:sp>
        <p:nvSpPr>
          <p:cNvPr id="3" name="Zástupný symbol obsahu 2"/>
          <p:cNvSpPr>
            <a:spLocks noGrp="1"/>
          </p:cNvSpPr>
          <p:nvPr>
            <p:ph idx="1"/>
          </p:nvPr>
        </p:nvSpPr>
        <p:spPr/>
        <p:txBody>
          <a:bodyPr>
            <a:normAutofit fontScale="85000" lnSpcReduction="20000"/>
          </a:bodyPr>
          <a:lstStyle/>
          <a:p>
            <a:r>
              <a:rPr lang="sk-SK" dirty="0" smtClean="0"/>
              <a:t>Konečne na sviatok Nanebovzatia Panny Márie pristáli v meste </a:t>
            </a:r>
            <a:r>
              <a:rPr lang="sk-SK" dirty="0" err="1" smtClean="0"/>
              <a:t>Kagošime</a:t>
            </a:r>
            <a:r>
              <a:rPr lang="sk-SK" dirty="0" smtClean="0"/>
              <a:t> na ostrove Kjúšú, odkiaľ pochádzal </a:t>
            </a:r>
            <a:r>
              <a:rPr lang="sk-SK" dirty="0" err="1" smtClean="0"/>
              <a:t>Anjiro-Pavol</a:t>
            </a:r>
            <a:r>
              <a:rPr lang="sk-SK" dirty="0" smtClean="0"/>
              <a:t>. </a:t>
            </a:r>
          </a:p>
          <a:p>
            <a:r>
              <a:rPr lang="sk-SK" dirty="0" smtClean="0"/>
              <a:t>Miestny knieža, </a:t>
            </a:r>
            <a:r>
              <a:rPr lang="sk-SK" dirty="0" err="1" smtClean="0"/>
              <a:t>daimyo</a:t>
            </a:r>
            <a:r>
              <a:rPr lang="sk-SK" dirty="0" smtClean="0"/>
              <a:t>, prijal Františka a jeho spoločníkov priateľsky. </a:t>
            </a:r>
          </a:p>
          <a:p>
            <a:r>
              <a:rPr lang="sk-SK" dirty="0" smtClean="0"/>
              <a:t>A kým sa misionári zaúčali do japonskej reči, </a:t>
            </a:r>
            <a:r>
              <a:rPr lang="sk-SK" dirty="0" err="1" smtClean="0"/>
              <a:t>Anjiro</a:t>
            </a:r>
            <a:r>
              <a:rPr lang="sk-SK" dirty="0" smtClean="0"/>
              <a:t> získal pre kresťanstvo vyše sto svojich príbuzných          a známych. </a:t>
            </a:r>
          </a:p>
          <a:p>
            <a:r>
              <a:rPr lang="sk-SK" dirty="0" smtClean="0"/>
              <a:t>Okrem toho v krátkom čase prijali krst aj členovia niektorých významných rodín. </a:t>
            </a:r>
          </a:p>
          <a:p>
            <a:r>
              <a:rPr lang="sk-SK" dirty="0" smtClean="0"/>
              <a:t>František bol spokojný s takýmto začiatkom misie           a robil si veľké plány do budúcnosti.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Pochvalný list do Indie</a:t>
            </a:r>
            <a:endParaRPr lang="sk-SK" dirty="0"/>
          </a:p>
        </p:txBody>
      </p:sp>
      <p:sp>
        <p:nvSpPr>
          <p:cNvPr id="3" name="Zástupný symbol obsahu 2"/>
          <p:cNvSpPr>
            <a:spLocks noGrp="1"/>
          </p:cNvSpPr>
          <p:nvPr>
            <p:ph idx="1"/>
          </p:nvPr>
        </p:nvSpPr>
        <p:spPr/>
        <p:txBody>
          <a:bodyPr>
            <a:normAutofit/>
          </a:bodyPr>
          <a:lstStyle/>
          <a:p>
            <a:r>
              <a:rPr lang="sk-SK" dirty="0" smtClean="0"/>
              <a:t>V novembri 1549 poslal do Indie list, v ktorom vysoko hodnotil Japoncov: „Japonci sú najlepší doteraz objavený národ a myslím, že medzi pohanmi neobjavíme iný, ktorý by ich prevýšil.” </a:t>
            </a:r>
          </a:p>
          <a:p>
            <a:r>
              <a:rPr lang="sk-SK" dirty="0" smtClean="0"/>
              <a:t>Pokojné ovzdušie však netrvalo dlho. </a:t>
            </a:r>
          </a:p>
          <a:p>
            <a:r>
              <a:rPr lang="sk-SK" dirty="0" smtClean="0"/>
              <a:t>Budhistickí mnísi, </a:t>
            </a:r>
            <a:r>
              <a:rPr lang="sk-SK" dirty="0" err="1" smtClean="0"/>
              <a:t>bonzovia</a:t>
            </a:r>
            <a:r>
              <a:rPr lang="sk-SK" dirty="0" smtClean="0"/>
              <a:t>, popudzovali </a:t>
            </a:r>
            <a:r>
              <a:rPr lang="sk-SK" dirty="0" err="1" smtClean="0"/>
              <a:t>daimya</a:t>
            </a:r>
            <a:r>
              <a:rPr lang="sk-SK" dirty="0" smtClean="0"/>
              <a:t> proti misionárom a ten zakázal ďalšie šírenie kresťanstva.</a:t>
            </a:r>
          </a:p>
          <a:p>
            <a:endParaRPr lang="sk-SK"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smtClean="0"/>
              <a:t>Kjóto</a:t>
            </a:r>
            <a:endParaRPr lang="sk-SK" dirty="0"/>
          </a:p>
        </p:txBody>
      </p:sp>
      <p:sp>
        <p:nvSpPr>
          <p:cNvPr id="3" name="Zástupný symbol obsahu 2"/>
          <p:cNvSpPr>
            <a:spLocks noGrp="1"/>
          </p:cNvSpPr>
          <p:nvPr>
            <p:ph idx="1"/>
          </p:nvPr>
        </p:nvSpPr>
        <p:spPr/>
        <p:txBody>
          <a:bodyPr>
            <a:normAutofit fontScale="92500" lnSpcReduction="10000"/>
          </a:bodyPr>
          <a:lstStyle/>
          <a:p>
            <a:r>
              <a:rPr lang="sk-SK" dirty="0" smtClean="0"/>
              <a:t>František sa rozhodol ísť do hlavného mesta celej ostrovnej ríše </a:t>
            </a:r>
            <a:r>
              <a:rPr lang="sk-SK" dirty="0" err="1" smtClean="0"/>
              <a:t>Miyaka</a:t>
            </a:r>
            <a:r>
              <a:rPr lang="sk-SK" dirty="0" smtClean="0"/>
              <a:t> (terajšie </a:t>
            </a:r>
            <a:r>
              <a:rPr lang="sk-SK" dirty="0" err="1" smtClean="0"/>
              <a:t>Kjóto</a:t>
            </a:r>
            <a:r>
              <a:rPr lang="sk-SK" dirty="0" smtClean="0"/>
              <a:t>) k jej najvyššiemu vladárovi, cisárovi, aby ho získal pre kresťanstvo, alebo aspoň aby dosiahol jeho ochranu a pomoc. </a:t>
            </a:r>
          </a:p>
          <a:p>
            <a:r>
              <a:rPr lang="sk-SK" dirty="0" smtClean="0"/>
              <a:t>Malý sprievod sa vydal na cestu koncom leta 1550. </a:t>
            </a:r>
          </a:p>
          <a:p>
            <a:r>
              <a:rPr lang="sk-SK" dirty="0" smtClean="0"/>
              <a:t>Cesta na sever do hlavného mesta viedla cez viaceré kniežatstvá, kde sa miestni vladári správali voči misionárom zdržanlivo.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smtClean="0"/>
              <a:t>Hirado</a:t>
            </a:r>
            <a:endParaRPr lang="sk-SK" dirty="0"/>
          </a:p>
        </p:txBody>
      </p:sp>
      <p:sp>
        <p:nvSpPr>
          <p:cNvPr id="3" name="Zástupný symbol obsahu 2"/>
          <p:cNvSpPr>
            <a:spLocks noGrp="1"/>
          </p:cNvSpPr>
          <p:nvPr>
            <p:ph idx="1"/>
          </p:nvPr>
        </p:nvSpPr>
        <p:spPr/>
        <p:txBody>
          <a:bodyPr>
            <a:normAutofit fontScale="92500"/>
          </a:bodyPr>
          <a:lstStyle/>
          <a:p>
            <a:r>
              <a:rPr lang="sk-SK" dirty="0" smtClean="0"/>
              <a:t>Iba v kniežatstve </a:t>
            </a:r>
            <a:r>
              <a:rPr lang="sk-SK" dirty="0" err="1" smtClean="0"/>
              <a:t>Hirado</a:t>
            </a:r>
            <a:r>
              <a:rPr lang="sk-SK" dirty="0" smtClean="0"/>
              <a:t> sa stretli s väčším pohostinstvom a porozumením. </a:t>
            </a:r>
          </a:p>
          <a:p>
            <a:r>
              <a:rPr lang="sk-SK" dirty="0" smtClean="0"/>
              <a:t>V krátkom čase tam mohli pokrstiť vyše sto ľudí. Tam si aj odložili dary určené pre panovníka, ktoré však nechceli brať na obťažnú a neistú cestu. </a:t>
            </a:r>
          </a:p>
          <a:p>
            <a:r>
              <a:rPr lang="sk-SK" dirty="0" smtClean="0"/>
              <a:t>Konečne po rozličných útrapách, zapríčinených     z veľkej časti drsným zimným počasím, sa František dostal v januári 1551 do hlavného mesta. Ale tam zažil veľké sklamanie.</a:t>
            </a:r>
          </a:p>
          <a:p>
            <a:endParaRPr lang="sk-SK"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Spoločníci</a:t>
            </a:r>
            <a:endParaRPr lang="sk-SK" dirty="0"/>
          </a:p>
        </p:txBody>
      </p:sp>
      <p:sp>
        <p:nvSpPr>
          <p:cNvPr id="3" name="Zástupný symbol obsahu 2"/>
          <p:cNvSpPr>
            <a:spLocks noGrp="1"/>
          </p:cNvSpPr>
          <p:nvPr>
            <p:ph idx="1"/>
          </p:nvPr>
        </p:nvSpPr>
        <p:spPr>
          <a:xfrm>
            <a:off x="685800" y="1447800"/>
            <a:ext cx="8229600" cy="4525963"/>
          </a:xfrm>
        </p:spPr>
        <p:txBody>
          <a:bodyPr>
            <a:normAutofit/>
          </a:bodyPr>
          <a:lstStyle/>
          <a:p>
            <a:r>
              <a:rPr lang="sk-SK" dirty="0" smtClean="0"/>
              <a:t>Na jeseň roku 1530 začal vyučovať filozofiu na kolégiu </a:t>
            </a:r>
            <a:r>
              <a:rPr lang="sk-SK" dirty="0" err="1" smtClean="0"/>
              <a:t>Dormans-Beauvais</a:t>
            </a:r>
            <a:r>
              <a:rPr lang="sk-SK" dirty="0" smtClean="0"/>
              <a:t>. </a:t>
            </a:r>
          </a:p>
          <a:p>
            <a:r>
              <a:rPr lang="sk-SK" dirty="0" smtClean="0"/>
              <a:t>Počas štúdia sa mladý Navarrčan zoznámil s Petrom </a:t>
            </a:r>
            <a:r>
              <a:rPr lang="sk-SK" dirty="0" err="1" smtClean="0"/>
              <a:t>Favrom</a:t>
            </a:r>
            <a:r>
              <a:rPr lang="sk-SK" dirty="0" smtClean="0"/>
              <a:t>, s ktorým býval od r. 1526 spoločne v kolégiu sv. Barbory.</a:t>
            </a:r>
          </a:p>
          <a:p>
            <a:r>
              <a:rPr lang="sk-SK" dirty="0" smtClean="0"/>
              <a:t>Na jeseň r. 1529 sa k nim prisťahoval 38-ročný krívajúci invalid Ignác </a:t>
            </a:r>
            <a:r>
              <a:rPr lang="sk-SK" dirty="0" err="1" smtClean="0"/>
              <a:t>Loyolský</a:t>
            </a:r>
            <a:r>
              <a:rPr lang="sk-SK" dirty="0" smtClean="0"/>
              <a:t>. </a:t>
            </a:r>
          </a:p>
          <a:p>
            <a:endParaRPr lang="sk-SK"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Občianska vojna</a:t>
            </a:r>
            <a:endParaRPr lang="sk-SK" dirty="0"/>
          </a:p>
        </p:txBody>
      </p:sp>
      <p:sp>
        <p:nvSpPr>
          <p:cNvPr id="3" name="Zástupný symbol obsahu 2"/>
          <p:cNvSpPr>
            <a:spLocks noGrp="1"/>
          </p:cNvSpPr>
          <p:nvPr>
            <p:ph idx="1"/>
          </p:nvPr>
        </p:nvSpPr>
        <p:spPr/>
        <p:txBody>
          <a:bodyPr>
            <a:normAutofit fontScale="92500" lnSpcReduction="10000"/>
          </a:bodyPr>
          <a:lstStyle/>
          <a:p>
            <a:r>
              <a:rPr lang="sk-SK" dirty="0" smtClean="0"/>
              <a:t>Práve v tom čase vypukla občianska vojna. </a:t>
            </a:r>
          </a:p>
          <a:p>
            <a:r>
              <a:rPr lang="sk-SK" dirty="0" err="1" smtClean="0"/>
              <a:t>Šogun</a:t>
            </a:r>
            <a:r>
              <a:rPr lang="sk-SK" dirty="0" smtClean="0"/>
              <a:t>, hlavný veliteľ a hlavný úradník v jednej osobe, musel utiecť a bezmocný cisár bol zavretý vo svojom paláci. </a:t>
            </a:r>
          </a:p>
          <a:p>
            <a:r>
              <a:rPr lang="sk-SK" dirty="0" smtClean="0"/>
              <a:t>František ho chcel aj tak navštíviť, ale chudobného a ošarpaného cudzinca k nemu nepustili. </a:t>
            </a:r>
          </a:p>
          <a:p>
            <a:r>
              <a:rPr lang="sk-SK" dirty="0" smtClean="0"/>
              <a:t>Podobne pochodil aj v kláštornej univerzite. </a:t>
            </a:r>
          </a:p>
          <a:p>
            <a:r>
              <a:rPr lang="sk-SK" dirty="0" smtClean="0"/>
              <a:t>Nezlomný misionár sa však nevzdal a rozhodol sa postupovať iným spôsobom. </a:t>
            </a:r>
            <a:endParaRPr lang="sk-SK"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smtClean="0"/>
              <a:t>Daimyo</a:t>
            </a:r>
            <a:r>
              <a:rPr lang="sk-SK" dirty="0" smtClean="0"/>
              <a:t> vplyvnejší ako cisár</a:t>
            </a:r>
            <a:endParaRPr lang="sk-SK" dirty="0"/>
          </a:p>
        </p:txBody>
      </p:sp>
      <p:sp>
        <p:nvSpPr>
          <p:cNvPr id="3" name="Zástupný symbol obsahu 2"/>
          <p:cNvSpPr>
            <a:spLocks noGrp="1"/>
          </p:cNvSpPr>
          <p:nvPr>
            <p:ph idx="1"/>
          </p:nvPr>
        </p:nvSpPr>
        <p:spPr/>
        <p:txBody>
          <a:bodyPr>
            <a:normAutofit fontScale="92500" lnSpcReduction="20000"/>
          </a:bodyPr>
          <a:lstStyle/>
          <a:p>
            <a:r>
              <a:rPr lang="sk-SK" dirty="0" smtClean="0"/>
              <a:t>Videl, že </a:t>
            </a:r>
            <a:r>
              <a:rPr lang="sk-SK" dirty="0" err="1" smtClean="0"/>
              <a:t>daimyo</a:t>
            </a:r>
            <a:r>
              <a:rPr lang="sk-SK" dirty="0" smtClean="0"/>
              <a:t> v </a:t>
            </a:r>
            <a:r>
              <a:rPr lang="sk-SK" dirty="0" err="1" smtClean="0"/>
              <a:t>Jamaguči</a:t>
            </a:r>
            <a:r>
              <a:rPr lang="sk-SK" dirty="0" smtClean="0"/>
              <a:t>, ktorého predtým navštívil, je oveľa vplyvnejší ako cisár v hlavnom meste. </a:t>
            </a:r>
          </a:p>
          <a:p>
            <a:r>
              <a:rPr lang="sk-SK" dirty="0" smtClean="0"/>
              <a:t>Preto sa k nemu vrátil, no tento raz slávnostne oblečený, s odporúčajúcim listom indického miestodržiteľa a s bohatými darmi, ktoré si vyzdvihol v </a:t>
            </a:r>
            <a:r>
              <a:rPr lang="sk-SK" dirty="0" err="1" smtClean="0"/>
              <a:t>Hiradu</a:t>
            </a:r>
            <a:r>
              <a:rPr lang="sk-SK" dirty="0" smtClean="0"/>
              <a:t>.</a:t>
            </a:r>
          </a:p>
          <a:p>
            <a:r>
              <a:rPr lang="sk-SK" dirty="0" err="1" smtClean="0"/>
              <a:t>Daimyo</a:t>
            </a:r>
            <a:r>
              <a:rPr lang="sk-SK" dirty="0" smtClean="0"/>
              <a:t> odložil predošlú zdržanlivosť a ochotne dovolil misionárom kázať. </a:t>
            </a:r>
          </a:p>
          <a:p>
            <a:r>
              <a:rPr lang="sk-SK" dirty="0" smtClean="0"/>
              <a:t>Dokonca im ponúkol na ubytovanie prázdny budhistický kláštor. </a:t>
            </a:r>
          </a:p>
          <a:p>
            <a:endParaRPr lang="sk-SK"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Františkova múdrosť</a:t>
            </a:r>
            <a:endParaRPr lang="sk-SK" dirty="0"/>
          </a:p>
        </p:txBody>
      </p:sp>
      <p:sp>
        <p:nvSpPr>
          <p:cNvPr id="3" name="Zástupný symbol obsahu 2"/>
          <p:cNvSpPr>
            <a:spLocks noGrp="1"/>
          </p:cNvSpPr>
          <p:nvPr>
            <p:ph idx="1"/>
          </p:nvPr>
        </p:nvSpPr>
        <p:spPr/>
        <p:txBody>
          <a:bodyPr>
            <a:normAutofit fontScale="77500" lnSpcReduction="20000"/>
          </a:bodyPr>
          <a:lstStyle/>
          <a:p>
            <a:r>
              <a:rPr lang="sk-SK" dirty="0" smtClean="0"/>
              <a:t>František sa však neuspokojil iba s kázaním. Nadviazal styky s predstaviteľmi japonskej vedy a viedol s nimi celé týždne vášnivé diskusie. Japonskí mudrci boli ohromení </a:t>
            </a:r>
            <a:r>
              <a:rPr lang="sk-SK" dirty="0" err="1" smtClean="0"/>
              <a:t>Xavérovými</a:t>
            </a:r>
            <a:r>
              <a:rPr lang="sk-SK" dirty="0" smtClean="0"/>
              <a:t> vedomosťami a viacerí ho požiadali o krst. </a:t>
            </a:r>
          </a:p>
          <a:p>
            <a:r>
              <a:rPr lang="sk-SK" dirty="0" smtClean="0"/>
              <a:t>Čoskoro vznikla kresťanská obec s vyše 500 veriacimi, medzi ktorými boli aj niektorí </a:t>
            </a:r>
            <a:r>
              <a:rPr lang="sk-SK" dirty="0" err="1" smtClean="0"/>
              <a:t>samurajovia</a:t>
            </a:r>
            <a:r>
              <a:rPr lang="sk-SK" dirty="0" smtClean="0"/>
              <a:t>, príslušníci nižšej vojenskej šľachty. </a:t>
            </a:r>
          </a:p>
          <a:p>
            <a:r>
              <a:rPr lang="sk-SK" dirty="0" err="1" smtClean="0"/>
              <a:t>Xavérova</a:t>
            </a:r>
            <a:r>
              <a:rPr lang="sk-SK" dirty="0" smtClean="0"/>
              <a:t> povesť sa rozšírila až za hranice </a:t>
            </a:r>
            <a:r>
              <a:rPr lang="sk-SK" dirty="0" err="1" smtClean="0"/>
              <a:t>jamagučského</a:t>
            </a:r>
            <a:r>
              <a:rPr lang="sk-SK" dirty="0" smtClean="0"/>
              <a:t> kniežatstva. </a:t>
            </a:r>
            <a:r>
              <a:rPr lang="sk-SK" dirty="0" err="1" smtClean="0"/>
              <a:t>Daimyo</a:t>
            </a:r>
            <a:r>
              <a:rPr lang="sk-SK" dirty="0" smtClean="0"/>
              <a:t> z </a:t>
            </a:r>
            <a:r>
              <a:rPr lang="sk-SK" dirty="0" err="1" smtClean="0"/>
              <a:t>Bungo</a:t>
            </a:r>
            <a:r>
              <a:rPr lang="sk-SK" dirty="0" smtClean="0"/>
              <a:t> oňho prejavil záujem a pozval ho na svoje územie. František nechal v </a:t>
            </a:r>
            <a:r>
              <a:rPr lang="sk-SK" dirty="0" err="1" smtClean="0"/>
              <a:t>Jamaguči</a:t>
            </a:r>
            <a:r>
              <a:rPr lang="sk-SK" dirty="0" smtClean="0"/>
              <a:t> svojho spoločníka pátra </a:t>
            </a:r>
            <a:r>
              <a:rPr lang="sk-SK" dirty="0" err="1" smtClean="0"/>
              <a:t>Torresa</a:t>
            </a:r>
            <a:r>
              <a:rPr lang="sk-SK" dirty="0" smtClean="0"/>
              <a:t> a sám odišiel do kniežatstva </a:t>
            </a:r>
            <a:r>
              <a:rPr lang="sk-SK" dirty="0" err="1" smtClean="0"/>
              <a:t>Bungo</a:t>
            </a:r>
            <a:r>
              <a:rPr lang="sk-SK" dirty="0" smtClean="0"/>
              <a:t>.</a:t>
            </a:r>
            <a:endParaRPr lang="sk-SK"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smtClean="0"/>
              <a:t>Daimyo</a:t>
            </a:r>
            <a:r>
              <a:rPr lang="sk-SK" dirty="0" smtClean="0"/>
              <a:t> sa stal kresťanom</a:t>
            </a:r>
            <a:endParaRPr lang="sk-SK" dirty="0"/>
          </a:p>
        </p:txBody>
      </p:sp>
      <p:sp>
        <p:nvSpPr>
          <p:cNvPr id="3" name="Zástupný symbol obsahu 2"/>
          <p:cNvSpPr>
            <a:spLocks noGrp="1"/>
          </p:cNvSpPr>
          <p:nvPr>
            <p:ph idx="1"/>
          </p:nvPr>
        </p:nvSpPr>
        <p:spPr/>
        <p:txBody>
          <a:bodyPr>
            <a:normAutofit fontScale="92500" lnSpcReduction="10000"/>
          </a:bodyPr>
          <a:lstStyle/>
          <a:p>
            <a:r>
              <a:rPr lang="sk-SK" dirty="0" smtClean="0"/>
              <a:t>S vladárovou podporou začal pekne pôsobiť, ale  o krátky čas musel odcestovať do Indie, kam ho volali súrne záležitosti.  Keď odchádzal, Japonsko už malo 2000 veriacich.</a:t>
            </a:r>
          </a:p>
          <a:p>
            <a:r>
              <a:rPr lang="sk-SK" dirty="0" err="1" smtClean="0"/>
              <a:t>Daimyo</a:t>
            </a:r>
            <a:r>
              <a:rPr lang="sk-SK" dirty="0" smtClean="0"/>
              <a:t> prosil Františka, aby mu poslal misionárov a sám mu dal za sprievodcu svojho vyslanca, ktorý mal uzavrieť s portugalským miestodržiteľom v Indii zmluvu o priateľstve.</a:t>
            </a:r>
          </a:p>
          <a:p>
            <a:r>
              <a:rPr lang="sk-SK" dirty="0" err="1" smtClean="0"/>
              <a:t>Daimyo</a:t>
            </a:r>
            <a:r>
              <a:rPr lang="sk-SK" dirty="0" smtClean="0"/>
              <a:t> sa neskôr stal kresťanom a na </a:t>
            </a:r>
            <a:r>
              <a:rPr lang="sk-SK" dirty="0" err="1" smtClean="0"/>
              <a:t>Xavérovu</a:t>
            </a:r>
            <a:r>
              <a:rPr lang="sk-SK" dirty="0" smtClean="0"/>
              <a:t> počesť prijal krstné meno František.</a:t>
            </a:r>
            <a:endParaRPr lang="sk-SK"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Indická misia = rehoľná provincia</a:t>
            </a:r>
            <a:endParaRPr lang="sk-SK" dirty="0"/>
          </a:p>
        </p:txBody>
      </p:sp>
      <p:sp>
        <p:nvSpPr>
          <p:cNvPr id="3" name="Zástupný symbol obsahu 2"/>
          <p:cNvSpPr>
            <a:spLocks noGrp="1"/>
          </p:cNvSpPr>
          <p:nvPr>
            <p:ph idx="1"/>
          </p:nvPr>
        </p:nvSpPr>
        <p:spPr/>
        <p:txBody>
          <a:bodyPr>
            <a:normAutofit fontScale="92500" lnSpcReduction="20000"/>
          </a:bodyPr>
          <a:lstStyle/>
          <a:p>
            <a:r>
              <a:rPr lang="sk-SK" dirty="0" smtClean="0"/>
              <a:t>Koncom januára 1552 prišiel František do </a:t>
            </a:r>
            <a:r>
              <a:rPr lang="sk-SK" dirty="0" err="1" smtClean="0"/>
              <a:t>Goy</a:t>
            </a:r>
            <a:r>
              <a:rPr lang="sk-SK" dirty="0" smtClean="0"/>
              <a:t>. Už predtým pri zastávke v </a:t>
            </a:r>
            <a:r>
              <a:rPr lang="sk-SK" dirty="0" err="1" smtClean="0"/>
              <a:t>Malake</a:t>
            </a:r>
            <a:r>
              <a:rPr lang="sk-SK" dirty="0" smtClean="0"/>
              <a:t> mu odovzdali list   z Ríma, ktorým Ignác </a:t>
            </a:r>
            <a:r>
              <a:rPr lang="sk-SK" dirty="0" err="1" smtClean="0"/>
              <a:t>Loyolský</a:t>
            </a:r>
            <a:r>
              <a:rPr lang="sk-SK" dirty="0" smtClean="0"/>
              <a:t> ako najvyšší predstavený rehole povýšil indickú misiu na rehoľnú provinciu a </a:t>
            </a:r>
            <a:r>
              <a:rPr lang="sk-SK" dirty="0" err="1" smtClean="0"/>
              <a:t>Xavéra</a:t>
            </a:r>
            <a:r>
              <a:rPr lang="sk-SK" dirty="0" smtClean="0"/>
              <a:t> vymenoval za jej predstaveného. </a:t>
            </a:r>
          </a:p>
          <a:p>
            <a:r>
              <a:rPr lang="sk-SK" dirty="0" smtClean="0"/>
              <a:t>František sa zdržal v </a:t>
            </a:r>
            <a:r>
              <a:rPr lang="sk-SK" dirty="0" err="1" smtClean="0"/>
              <a:t>Goe</a:t>
            </a:r>
            <a:r>
              <a:rPr lang="sk-SK" dirty="0" smtClean="0"/>
              <a:t> dva a pol mesiaca. Tento čas venoval reorganizácii misií a vybavovaniu listov do Európy a na misijné stanice. </a:t>
            </a:r>
          </a:p>
          <a:p>
            <a:r>
              <a:rPr lang="sk-SK" dirty="0" smtClean="0"/>
              <a:t>Z Európy nástojčivo prosil vedecky dobre pripravených spolubratov pre japonské univerzity.</a:t>
            </a:r>
            <a:endParaRPr lang="sk-SK"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Príprava čínskej misie</a:t>
            </a:r>
            <a:endParaRPr lang="sk-SK" dirty="0"/>
          </a:p>
        </p:txBody>
      </p:sp>
      <p:sp>
        <p:nvSpPr>
          <p:cNvPr id="3" name="Zástupný symbol obsahu 2"/>
          <p:cNvSpPr>
            <a:spLocks noGrp="1"/>
          </p:cNvSpPr>
          <p:nvPr>
            <p:ph idx="1"/>
          </p:nvPr>
        </p:nvSpPr>
        <p:spPr/>
        <p:txBody>
          <a:bodyPr>
            <a:normAutofit fontScale="92500" lnSpcReduction="20000"/>
          </a:bodyPr>
          <a:lstStyle/>
          <a:p>
            <a:r>
              <a:rPr lang="sk-SK" dirty="0" smtClean="0"/>
              <a:t>Neúnavný misionár mal však v </a:t>
            </a:r>
            <a:r>
              <a:rPr lang="sk-SK" dirty="0" err="1" smtClean="0"/>
              <a:t>Goe</a:t>
            </a:r>
            <a:r>
              <a:rPr lang="sk-SK" dirty="0" smtClean="0"/>
              <a:t> ešte jednu starosť, a to prípravu čínskej misie. </a:t>
            </a:r>
          </a:p>
          <a:p>
            <a:r>
              <a:rPr lang="sk-SK" dirty="0" smtClean="0"/>
              <a:t>V Japonsku sa totiž viackrát stretol s otázkou: „Ako môže byť tvoje náboženstvo pravé, keď ho v Číne nepoznajú?” Vtedy si uvedomil, že Čína napriek svojej uzavretosti je kultúrnou veľmocou, na ktorú sa s obdivom pozerajú ostatné národy Ďalekého východu. </a:t>
            </a:r>
          </a:p>
          <a:p>
            <a:r>
              <a:rPr lang="sk-SK" dirty="0" smtClean="0"/>
              <a:t>Preto prijatie kresťanstva touto veľkou krajinou by priaznivo ovplyvnilo aj ostatnú misionársku činnosť v Ázii. </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Čína</a:t>
            </a:r>
            <a:endParaRPr lang="sk-SK" dirty="0"/>
          </a:p>
        </p:txBody>
      </p:sp>
      <p:sp>
        <p:nvSpPr>
          <p:cNvPr id="3" name="Zástupný symbol obsahu 2"/>
          <p:cNvSpPr>
            <a:spLocks noGrp="1"/>
          </p:cNvSpPr>
          <p:nvPr>
            <p:ph idx="1"/>
          </p:nvPr>
        </p:nvSpPr>
        <p:spPr/>
        <p:txBody>
          <a:bodyPr>
            <a:normAutofit fontScale="92500"/>
          </a:bodyPr>
          <a:lstStyle/>
          <a:p>
            <a:r>
              <a:rPr lang="sk-SK" dirty="0" smtClean="0"/>
              <a:t>Lenže Čína zakazovala Európanom pod najťažšími trestami prístup na svoje územie. </a:t>
            </a:r>
          </a:p>
          <a:p>
            <a:r>
              <a:rPr lang="sk-SK" dirty="0" smtClean="0"/>
              <a:t>Niekoľko odvážnych Portugalcov sa takto dostalo do odstrašujúceho čínskeho väzenia. Portugalský miestodržiteľ v Indii pripravoval úradnú delegáciu, ktorá mala cestovať do Číny, aby tam rokovala       o prepustení väzňov. </a:t>
            </a:r>
          </a:p>
          <a:p>
            <a:r>
              <a:rPr lang="sk-SK" dirty="0" smtClean="0"/>
              <a:t>František chcel využiť túto príležitosť, aby sa ako člen delegácie dostal do tejto uzavretej krajiny.</a:t>
            </a:r>
          </a:p>
          <a:p>
            <a:endParaRPr lang="sk-SK"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Určenie zástupcu v misiách</a:t>
            </a:r>
            <a:endParaRPr lang="sk-SK" dirty="0"/>
          </a:p>
        </p:txBody>
      </p:sp>
      <p:sp>
        <p:nvSpPr>
          <p:cNvPr id="3" name="Zástupný symbol obsahu 2"/>
          <p:cNvSpPr>
            <a:spLocks noGrp="1"/>
          </p:cNvSpPr>
          <p:nvPr>
            <p:ph idx="1"/>
          </p:nvPr>
        </p:nvSpPr>
        <p:spPr/>
        <p:txBody>
          <a:bodyPr>
            <a:normAutofit fontScale="92500" lnSpcReduction="20000"/>
          </a:bodyPr>
          <a:lstStyle/>
          <a:p>
            <a:r>
              <a:rPr lang="sk-SK" dirty="0" smtClean="0"/>
              <a:t>Aby tým neutrpela organizácia ostatných jemu zverených misií, v </a:t>
            </a:r>
            <a:r>
              <a:rPr lang="sk-SK" dirty="0" err="1" smtClean="0"/>
              <a:t>Goe</a:t>
            </a:r>
            <a:r>
              <a:rPr lang="sk-SK" dirty="0" smtClean="0"/>
              <a:t> určil svojho zástupcu          v osobe úspešného misionára Gašpara </a:t>
            </a:r>
            <a:r>
              <a:rPr lang="sk-SK" dirty="0" err="1" smtClean="0"/>
              <a:t>Berzeho</a:t>
            </a:r>
            <a:r>
              <a:rPr lang="sk-SK" dirty="0" smtClean="0"/>
              <a:t>. </a:t>
            </a:r>
          </a:p>
          <a:p>
            <a:r>
              <a:rPr lang="sk-SK" dirty="0" smtClean="0"/>
              <a:t>17. apríla 1552 sa delegácia vydala na cestu. </a:t>
            </a:r>
          </a:p>
          <a:p>
            <a:r>
              <a:rPr lang="sk-SK" dirty="0" smtClean="0"/>
              <a:t>Viedol ju portugalský obchodník s funkciou vyslanca </a:t>
            </a:r>
            <a:r>
              <a:rPr lang="sk-SK" dirty="0" err="1" smtClean="0"/>
              <a:t>Diego</a:t>
            </a:r>
            <a:r>
              <a:rPr lang="sk-SK" dirty="0" smtClean="0"/>
              <a:t> </a:t>
            </a:r>
            <a:r>
              <a:rPr lang="sk-SK" dirty="0" err="1" smtClean="0"/>
              <a:t>Pereira</a:t>
            </a:r>
            <a:r>
              <a:rPr lang="sk-SK" dirty="0" smtClean="0"/>
              <a:t>. </a:t>
            </a:r>
          </a:p>
          <a:p>
            <a:r>
              <a:rPr lang="sk-SK" dirty="0" smtClean="0"/>
              <a:t>K výprave sa pripojil po skončení svojho poslania aj vyslanec </a:t>
            </a:r>
            <a:r>
              <a:rPr lang="sk-SK" dirty="0" err="1" smtClean="0"/>
              <a:t>daimya</a:t>
            </a:r>
            <a:r>
              <a:rPr lang="sk-SK" dirty="0" smtClean="0"/>
              <a:t> z </a:t>
            </a:r>
            <a:r>
              <a:rPr lang="sk-SK" dirty="0" err="1" smtClean="0"/>
              <a:t>Bunga</a:t>
            </a:r>
            <a:r>
              <a:rPr lang="sk-SK" dirty="0" smtClean="0"/>
              <a:t>, ktorý v </a:t>
            </a:r>
            <a:r>
              <a:rPr lang="sk-SK" dirty="0" err="1" smtClean="0"/>
              <a:t>Goe</a:t>
            </a:r>
            <a:r>
              <a:rPr lang="sk-SK" dirty="0" smtClean="0"/>
              <a:t> prijal krst a teraz sa vracal do Japonska. </a:t>
            </a:r>
          </a:p>
          <a:p>
            <a:r>
              <a:rPr lang="sk-SK" dirty="0" smtClean="0"/>
              <a:t>Od ostatných sa oddelil v </a:t>
            </a:r>
            <a:r>
              <a:rPr lang="sk-SK" dirty="0" err="1" smtClean="0"/>
              <a:t>Malake</a:t>
            </a:r>
            <a:r>
              <a:rPr lang="sk-SK" dirty="0" smtClean="0"/>
              <a:t>, kde mu </a:t>
            </a:r>
            <a:r>
              <a:rPr lang="sk-SK" dirty="0" err="1" smtClean="0"/>
              <a:t>Xavér</a:t>
            </a:r>
            <a:r>
              <a:rPr lang="sk-SK" dirty="0" smtClean="0"/>
              <a:t> dal troch kňazov pre japonskú misiu. </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Portugalská loď</a:t>
            </a:r>
            <a:endParaRPr lang="sk-SK" dirty="0"/>
          </a:p>
        </p:txBody>
      </p:sp>
      <p:sp>
        <p:nvSpPr>
          <p:cNvPr id="3" name="Zástupný symbol obsahu 2"/>
          <p:cNvSpPr>
            <a:spLocks noGrp="1"/>
          </p:cNvSpPr>
          <p:nvPr>
            <p:ph idx="1"/>
          </p:nvPr>
        </p:nvSpPr>
        <p:spPr/>
        <p:txBody>
          <a:bodyPr>
            <a:normAutofit fontScale="92500" lnSpcReduction="10000"/>
          </a:bodyPr>
          <a:lstStyle/>
          <a:p>
            <a:r>
              <a:rPr lang="sk-SK" dirty="0" smtClean="0"/>
              <a:t>Zastávka v </a:t>
            </a:r>
            <a:r>
              <a:rPr lang="sk-SK" dirty="0" err="1" smtClean="0"/>
              <a:t>Malake</a:t>
            </a:r>
            <a:r>
              <a:rPr lang="sk-SK" dirty="0" smtClean="0"/>
              <a:t> však znamenala osudnú zmenu vo Františkovom pláne. </a:t>
            </a:r>
          </a:p>
          <a:p>
            <a:r>
              <a:rPr lang="sk-SK" dirty="0" smtClean="0"/>
              <a:t>Portugalský veliteľ morskej plavby zakázal (údajne zo žiarlivosti) delegácii </a:t>
            </a:r>
            <a:r>
              <a:rPr lang="sk-SK" dirty="0" err="1" smtClean="0"/>
              <a:t>Diega</a:t>
            </a:r>
            <a:r>
              <a:rPr lang="sk-SK" dirty="0" smtClean="0"/>
              <a:t> </a:t>
            </a:r>
            <a:r>
              <a:rPr lang="sk-SK" dirty="0" err="1" smtClean="0"/>
              <a:t>Pereiru</a:t>
            </a:r>
            <a:r>
              <a:rPr lang="sk-SK" dirty="0" smtClean="0"/>
              <a:t> pokračovať v ceste do Číny.</a:t>
            </a:r>
          </a:p>
          <a:p>
            <a:r>
              <a:rPr lang="sk-SK" dirty="0" smtClean="0"/>
              <a:t>Darmo mu </a:t>
            </a:r>
            <a:r>
              <a:rPr lang="sk-SK" dirty="0" err="1" smtClean="0"/>
              <a:t>Pereira</a:t>
            </a:r>
            <a:r>
              <a:rPr lang="sk-SK" dirty="0" smtClean="0"/>
              <a:t> i misionár vysvetľovali dôležitosť tejto cesty a prosili ho. </a:t>
            </a:r>
          </a:p>
          <a:p>
            <a:r>
              <a:rPr lang="sk-SK" dirty="0" smtClean="0"/>
              <a:t>Ďalej mohol na portugalskej lodi cestovať iba </a:t>
            </a:r>
            <a:r>
              <a:rPr lang="sk-SK" dirty="0" err="1" smtClean="0"/>
              <a:t>Xavér</a:t>
            </a:r>
            <a:r>
              <a:rPr lang="sk-SK" dirty="0" smtClean="0"/>
              <a:t> sprevádzaný čínskym katechétom </a:t>
            </a:r>
            <a:r>
              <a:rPr lang="sk-SK" dirty="0" err="1" smtClean="0"/>
              <a:t>Antoniom</a:t>
            </a:r>
            <a:r>
              <a:rPr lang="sk-SK" dirty="0" smtClean="0"/>
              <a:t> a jedným indickým pomocníkom.</a:t>
            </a:r>
          </a:p>
          <a:p>
            <a:endParaRPr lang="sk-SK"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Klamstvo Číňana</a:t>
            </a:r>
            <a:endParaRPr lang="sk-SK" dirty="0"/>
          </a:p>
        </p:txBody>
      </p:sp>
      <p:sp>
        <p:nvSpPr>
          <p:cNvPr id="3" name="Zástupný symbol obsahu 2"/>
          <p:cNvSpPr>
            <a:spLocks noGrp="1"/>
          </p:cNvSpPr>
          <p:nvPr>
            <p:ph idx="1"/>
          </p:nvPr>
        </p:nvSpPr>
        <p:spPr/>
        <p:txBody>
          <a:bodyPr>
            <a:normAutofit fontScale="92500"/>
          </a:bodyPr>
          <a:lstStyle/>
          <a:p>
            <a:r>
              <a:rPr lang="sk-SK" dirty="0" smtClean="0"/>
              <a:t>Po dlhej dobrodružnej plavbe ich loď vysadila na ostrove </a:t>
            </a:r>
            <a:r>
              <a:rPr lang="sk-SK" dirty="0" err="1" smtClean="0"/>
              <a:t>Sancian</a:t>
            </a:r>
            <a:r>
              <a:rPr lang="sk-SK" dirty="0" smtClean="0"/>
              <a:t> (</a:t>
            </a:r>
            <a:r>
              <a:rPr lang="sk-SK" dirty="0" err="1" smtClean="0"/>
              <a:t>San­čuan</a:t>
            </a:r>
            <a:r>
              <a:rPr lang="sk-SK" dirty="0" smtClean="0"/>
              <a:t>) pri čínskom pobreží    v blízkosti prístavu Kantonu. </a:t>
            </a:r>
          </a:p>
          <a:p>
            <a:r>
              <a:rPr lang="sk-SK" dirty="0" smtClean="0"/>
              <a:t>Na ostrov prichádzali člny čínskych obchodníkov, ktorí si tam s Portugalcami vymieňali tovar. </a:t>
            </a:r>
          </a:p>
          <a:p>
            <a:r>
              <a:rPr lang="sk-SK" dirty="0" smtClean="0"/>
              <a:t>Ale žiadny z nich nechcel vziať Františka na čínsku pevninu. Napokon jeden za odmenu sľúbil, že ešte raz príde, vezme misionára a vyloží ho pred bránami Kantonu. No Číňan neprichádzal.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Ignác </a:t>
            </a:r>
            <a:r>
              <a:rPr lang="sk-SK" dirty="0" err="1" smtClean="0"/>
              <a:t>Loyolský</a:t>
            </a:r>
            <a:endParaRPr lang="sk-SK" dirty="0"/>
          </a:p>
        </p:txBody>
      </p:sp>
      <p:sp>
        <p:nvSpPr>
          <p:cNvPr id="3" name="Zástupný symbol obsahu 2"/>
          <p:cNvSpPr>
            <a:spLocks noGrp="1"/>
          </p:cNvSpPr>
          <p:nvPr>
            <p:ph idx="1"/>
          </p:nvPr>
        </p:nvSpPr>
        <p:spPr/>
        <p:txBody>
          <a:bodyPr>
            <a:normAutofit/>
          </a:bodyPr>
          <a:lstStyle/>
          <a:p>
            <a:r>
              <a:rPr lang="sk-SK" dirty="0" smtClean="0"/>
              <a:t>S Františkom ho spájala tá istá národnosť, a teda aj tá istá materská reč, ako aj šľachtický pôvod. Napriek tomu si však spočiatku nerozumeli. </a:t>
            </a:r>
          </a:p>
          <a:p>
            <a:r>
              <a:rPr lang="sk-SK" dirty="0" smtClean="0"/>
              <a:t>František očividne pohŕdal skrachovaným </a:t>
            </a:r>
            <a:r>
              <a:rPr lang="sk-SK" dirty="0" err="1" smtClean="0"/>
              <a:t>loyolským</a:t>
            </a:r>
            <a:r>
              <a:rPr lang="sk-SK" dirty="0" smtClean="0"/>
              <a:t> rytierom a jeho správaním, ktoré v </a:t>
            </a:r>
            <a:r>
              <a:rPr lang="sk-SK" dirty="0" err="1" smtClean="0"/>
              <a:t>Xavérových</a:t>
            </a:r>
            <a:r>
              <a:rPr lang="sk-SK" dirty="0" smtClean="0"/>
              <a:t> očiach robilo hanbu šľachtickému stavu.</a:t>
            </a:r>
            <a:endParaRPr lang="sk-SK"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Františkova smrť</a:t>
            </a:r>
            <a:endParaRPr lang="sk-SK" dirty="0"/>
          </a:p>
        </p:txBody>
      </p:sp>
      <p:sp>
        <p:nvSpPr>
          <p:cNvPr id="3" name="Zástupný symbol obsahu 2"/>
          <p:cNvSpPr>
            <a:spLocks noGrp="1"/>
          </p:cNvSpPr>
          <p:nvPr>
            <p:ph idx="1"/>
          </p:nvPr>
        </p:nvSpPr>
        <p:spPr/>
        <p:txBody>
          <a:bodyPr>
            <a:normAutofit fontScale="92500"/>
          </a:bodyPr>
          <a:lstStyle/>
          <a:p>
            <a:r>
              <a:rPr lang="sk-SK" dirty="0" smtClean="0"/>
              <a:t>V chladnom a vlhkom počasí na konci novembra prepadla Františka zimnica. </a:t>
            </a:r>
          </a:p>
          <a:p>
            <a:r>
              <a:rPr lang="sk-SK" dirty="0" smtClean="0"/>
              <a:t>Niekoľko dní ležal v biednej chatrči, kde zápasil     s horúčkami, často strácal vedomie, až napokon    v noci z 2. na 3. decembra 1552 zomrel. </a:t>
            </a:r>
          </a:p>
          <a:p>
            <a:r>
              <a:rPr lang="sk-SK" dirty="0" smtClean="0"/>
              <a:t>Námorníci portugalskej lode ho pochovali na ostrove. Jeho telo zasypali vápnom, aby sa čím skôr rozložilo.</a:t>
            </a:r>
          </a:p>
          <a:p>
            <a:r>
              <a:rPr lang="sk-SK" dirty="0" smtClean="0"/>
              <a:t>Neskôr chceli jeho pozostatky previezť do </a:t>
            </a:r>
            <a:r>
              <a:rPr lang="sk-SK" dirty="0" err="1" smtClean="0"/>
              <a:t>Goy</a:t>
            </a:r>
            <a:r>
              <a:rPr lang="sk-SK" dirty="0" smtClean="0"/>
              <a:t>. </a:t>
            </a:r>
          </a:p>
          <a:p>
            <a:endParaRPr lang="sk-SK" dirty="0" smtClean="0"/>
          </a:p>
          <a:p>
            <a:endParaRPr lang="sk-SK"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Vzťah Ignáca a Františka</a:t>
            </a:r>
            <a:endParaRPr lang="sk-SK" dirty="0"/>
          </a:p>
        </p:txBody>
      </p:sp>
      <p:sp>
        <p:nvSpPr>
          <p:cNvPr id="3" name="Zástupný symbol obsahu 2"/>
          <p:cNvSpPr>
            <a:spLocks noGrp="1"/>
          </p:cNvSpPr>
          <p:nvPr>
            <p:ph idx="1"/>
          </p:nvPr>
        </p:nvSpPr>
        <p:spPr/>
        <p:txBody>
          <a:bodyPr>
            <a:normAutofit lnSpcReduction="10000"/>
          </a:bodyPr>
          <a:lstStyle/>
          <a:p>
            <a:r>
              <a:rPr lang="sk-SK" dirty="0" smtClean="0"/>
              <a:t>Pri vtedajšom zdĺhavom poštovom styku najvyšší </a:t>
            </a:r>
            <a:r>
              <a:rPr lang="sk-SK" dirty="0" err="1" smtClean="0"/>
              <a:t>Xavérov</a:t>
            </a:r>
            <a:r>
              <a:rPr lang="sk-SK" dirty="0" smtClean="0"/>
              <a:t> predstavený Ignác </a:t>
            </a:r>
            <a:r>
              <a:rPr lang="sk-SK" dirty="0" err="1" smtClean="0"/>
              <a:t>Loyolský</a:t>
            </a:r>
            <a:r>
              <a:rPr lang="sk-SK" dirty="0" smtClean="0"/>
              <a:t>  nemohol sledovať zakončenie jeho misionárskej drámy. </a:t>
            </a:r>
          </a:p>
          <a:p>
            <a:r>
              <a:rPr lang="sk-SK" dirty="0" smtClean="0"/>
              <a:t>Obidvaja muži boli od chvíle svojho zblíženia   v Paríži zapálení pre tú istú Božiu vec. </a:t>
            </a:r>
          </a:p>
          <a:p>
            <a:r>
              <a:rPr lang="sk-SK" dirty="0" smtClean="0"/>
              <a:t>František bol bezvýhradne oddaný Ignácovi     a ten zase obdivoval bezpríkladnú misionársku horlivosť svojho vzdialeného spolubrata. </a:t>
            </a:r>
            <a:endParaRPr lang="sk-SK"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Iný pohľad na Františkovu misiu</a:t>
            </a:r>
            <a:endParaRPr lang="sk-SK" dirty="0"/>
          </a:p>
        </p:txBody>
      </p:sp>
      <p:sp>
        <p:nvSpPr>
          <p:cNvPr id="3" name="Zástupný symbol obsahu 2"/>
          <p:cNvSpPr>
            <a:spLocks noGrp="1"/>
          </p:cNvSpPr>
          <p:nvPr>
            <p:ph idx="1"/>
          </p:nvPr>
        </p:nvSpPr>
        <p:spPr/>
        <p:txBody>
          <a:bodyPr/>
          <a:lstStyle/>
          <a:p>
            <a:r>
              <a:rPr lang="sk-SK" dirty="0" smtClean="0"/>
              <a:t>No postupom času sa jeho predstavy                o misionárskom diele na Ďalekom východe </a:t>
            </a:r>
            <a:r>
              <a:rPr lang="sk-SK" dirty="0" err="1" smtClean="0"/>
              <a:t>začalil</a:t>
            </a:r>
            <a:r>
              <a:rPr lang="sk-SK" dirty="0" smtClean="0"/>
              <a:t> líšiť od </a:t>
            </a:r>
            <a:r>
              <a:rPr lang="sk-SK" dirty="0" err="1" smtClean="0"/>
              <a:t>Xavérových</a:t>
            </a:r>
            <a:r>
              <a:rPr lang="sk-SK" dirty="0" smtClean="0"/>
              <a:t>. </a:t>
            </a:r>
          </a:p>
          <a:p>
            <a:r>
              <a:rPr lang="sk-SK" dirty="0" smtClean="0"/>
              <a:t>Vyjadril to v listoch, ktorými pozýval Františka aspoň na čas do Európy, aby mohol s ním zosúladiť smelé misijné plány a aby s jeho spoluprácou mohol v Európe lepšie zorganizovať pomoc pre ďaleké misie.</a:t>
            </a:r>
          </a:p>
          <a:p>
            <a:endParaRPr lang="sk-SK"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Neskorý list Ignáca Františkovi</a:t>
            </a:r>
            <a:endParaRPr lang="sk-SK" dirty="0"/>
          </a:p>
        </p:txBody>
      </p:sp>
      <p:sp>
        <p:nvSpPr>
          <p:cNvPr id="3" name="Zástupný symbol obsahu 2"/>
          <p:cNvSpPr>
            <a:spLocks noGrp="1"/>
          </p:cNvSpPr>
          <p:nvPr>
            <p:ph idx="1"/>
          </p:nvPr>
        </p:nvSpPr>
        <p:spPr/>
        <p:txBody>
          <a:bodyPr>
            <a:normAutofit fontScale="62500" lnSpcReduction="20000"/>
          </a:bodyPr>
          <a:lstStyle/>
          <a:p>
            <a:r>
              <a:rPr lang="sk-SK" dirty="0" smtClean="0"/>
              <a:t>Keď však nedostával odpoveď na svoje listy, pristúpil napokon k najvyššej forme rozkazu, aká sa iba málokedy uskutočnila v dejinách rehole. </a:t>
            </a:r>
          </a:p>
          <a:p>
            <a:r>
              <a:rPr lang="sk-SK" dirty="0" smtClean="0"/>
              <a:t>V liste datovanom 28. júna 1553 písal okrem iného Františkovi: „Hoci pokladáte za správne, keď sa sám odoberiete do Číny, kam máte v úmysle ísť, ak Vám v tom nezabránia povinnosti v Indii, s presvedčením, že Vás vedie večná múdrosť, predsa  nakoľko sa tu dá vidieť, myslím, že Bohu, nášmu Pánovi, preukážete väčšiu službu, keď Vy ostanete v Indii a pošlete iných, aby urobili to, čo by ste chceli urobiť Vy. Takto by sa na viacerých miestach uskutočnilo to, čo by ste Vy urobili iba na jednom mieste. Ba hľadiac na väčšiu Božiu službu a na väčšiu pomoc dušiam v tých krajoch, ktorých dobro tak veľmi závisí od Portugalska, rozhodol som sa nariadiť Vám v mene svätej poslušnosti, aby ste sa medzi toľkými možnými cestami podujali na tú, čo vedie do Portugalska, a to pri prvej vhodnej príležitosti. Nariaďujem Vám to v mene Ježiša Krista, nášho Pána, hoci Vás nevolám preto, aby ste tu ostali, ale aby ste sa čoskoro vrátili do Indie…” </a:t>
            </a:r>
          </a:p>
          <a:p>
            <a:r>
              <a:rPr lang="sk-SK" dirty="0" smtClean="0"/>
              <a:t>František neposlúchol tento vážny rozkaz, a to jednoducho preto, lebo keď ho Ignác </a:t>
            </a:r>
            <a:r>
              <a:rPr lang="sk-SK" dirty="0" err="1" smtClean="0"/>
              <a:t>Loyolský</a:t>
            </a:r>
            <a:r>
              <a:rPr lang="sk-SK" dirty="0" smtClean="0"/>
              <a:t> písal, František bol už pol roka mŕtvy.</a:t>
            </a:r>
          </a:p>
          <a:p>
            <a:endParaRPr lang="sk-SK"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Františkove pozostatky</a:t>
            </a:r>
            <a:endParaRPr lang="sk-SK" dirty="0"/>
          </a:p>
        </p:txBody>
      </p:sp>
      <p:sp>
        <p:nvSpPr>
          <p:cNvPr id="3" name="Zástupný symbol obsahu 2"/>
          <p:cNvSpPr>
            <a:spLocks noGrp="1"/>
          </p:cNvSpPr>
          <p:nvPr>
            <p:ph idx="1"/>
          </p:nvPr>
        </p:nvSpPr>
        <p:spPr/>
        <p:txBody>
          <a:bodyPr>
            <a:normAutofit fontScale="85000" lnSpcReduction="20000"/>
          </a:bodyPr>
          <a:lstStyle/>
          <a:p>
            <a:r>
              <a:rPr lang="sk-SK" dirty="0" smtClean="0"/>
              <a:t>Keď napokon portugalskí námorníci prišli previezť </a:t>
            </a:r>
            <a:r>
              <a:rPr lang="sk-SK" dirty="0" err="1" smtClean="0"/>
              <a:t>Xavérove</a:t>
            </a:r>
            <a:r>
              <a:rPr lang="sk-SK" dirty="0" smtClean="0"/>
              <a:t> telesné pozostatky, s prekvapením zistili, že telo odvážneho misionára sa vápnom nerozložilo, ale ostalo neporušené. </a:t>
            </a:r>
          </a:p>
          <a:p>
            <a:r>
              <a:rPr lang="sk-SK" dirty="0" smtClean="0"/>
              <a:t>Pred Veľkou nocou 1554 ho dopravili do </a:t>
            </a:r>
            <a:r>
              <a:rPr lang="sk-SK" dirty="0" err="1" smtClean="0"/>
              <a:t>Goy</a:t>
            </a:r>
            <a:r>
              <a:rPr lang="sk-SK" dirty="0" smtClean="0"/>
              <a:t>, kde ho pochovali v jezuitskom kostole. Iba pravú ruku oddelili a previezli do Ríma, kde ju v roku 1615 uložili do osobitného relikviára v kostole </a:t>
            </a:r>
            <a:r>
              <a:rPr lang="sk-SK" dirty="0" err="1" smtClean="0"/>
              <a:t>Al</a:t>
            </a:r>
            <a:r>
              <a:rPr lang="sk-SK" dirty="0" smtClean="0"/>
              <a:t> </a:t>
            </a:r>
            <a:r>
              <a:rPr lang="sk-SK" dirty="0" err="1" smtClean="0"/>
              <a:t>Gesù</a:t>
            </a:r>
            <a:r>
              <a:rPr lang="sk-SK" dirty="0" smtClean="0"/>
              <a:t>. </a:t>
            </a:r>
          </a:p>
          <a:p>
            <a:r>
              <a:rPr lang="sk-SK" dirty="0" smtClean="0"/>
              <a:t>Telo bolo po mnohé roky zachované v neporušenom stave ako objekt ľudových pútí.</a:t>
            </a:r>
          </a:p>
          <a:p>
            <a:r>
              <a:rPr lang="sk-SK" dirty="0" smtClean="0"/>
              <a:t>Úcta veľkého misionára sa po jeho smrti rýchlo rozšírila po celej Cirkvi. </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Svätý, patrón, nebeský ochranca</a:t>
            </a:r>
            <a:endParaRPr lang="sk-SK" dirty="0"/>
          </a:p>
        </p:txBody>
      </p:sp>
      <p:sp>
        <p:nvSpPr>
          <p:cNvPr id="3" name="Zástupný symbol obsahu 2"/>
          <p:cNvSpPr>
            <a:spLocks noGrp="1"/>
          </p:cNvSpPr>
          <p:nvPr>
            <p:ph idx="1"/>
          </p:nvPr>
        </p:nvSpPr>
        <p:spPr/>
        <p:txBody>
          <a:bodyPr>
            <a:normAutofit lnSpcReduction="10000"/>
          </a:bodyPr>
          <a:lstStyle/>
          <a:p>
            <a:r>
              <a:rPr lang="sk-SK" dirty="0" smtClean="0"/>
              <a:t>Pápež Pavol V. ho 25.10.1619 vyhlásil              za blahoslaveného a pápež Gregor XV.  - 12.3.1622 za svätého. </a:t>
            </a:r>
          </a:p>
          <a:p>
            <a:r>
              <a:rPr lang="sk-SK" dirty="0" smtClean="0"/>
              <a:t>V r. 1784 bol sv. František </a:t>
            </a:r>
            <a:r>
              <a:rPr lang="sk-SK" dirty="0" err="1" smtClean="0"/>
              <a:t>Xavérsky</a:t>
            </a:r>
            <a:r>
              <a:rPr lang="sk-SK" dirty="0" smtClean="0"/>
              <a:t> vyhlásený za patróna Ďalekého východu a r. 1904 za nebeského ochrancu Diela šírenia viery. </a:t>
            </a:r>
          </a:p>
          <a:p>
            <a:r>
              <a:rPr lang="sk-SK" dirty="0" smtClean="0"/>
              <a:t>Napokon v r. 1927 ho pápež </a:t>
            </a:r>
            <a:r>
              <a:rPr lang="sk-SK" dirty="0" err="1" smtClean="0"/>
              <a:t>Pius</a:t>
            </a:r>
            <a:r>
              <a:rPr lang="sk-SK" dirty="0" smtClean="0"/>
              <a:t> XI. spolu so sv. Teréziou z </a:t>
            </a:r>
            <a:r>
              <a:rPr lang="sk-SK" dirty="0" err="1" smtClean="0"/>
              <a:t>Lisieux</a:t>
            </a:r>
            <a:r>
              <a:rPr lang="sk-SK" dirty="0" smtClean="0"/>
              <a:t> vyhlásil za patróna všetkých misií. </a:t>
            </a:r>
          </a:p>
          <a:p>
            <a:endParaRPr lang="sk-SK" dirty="0" smtClean="0"/>
          </a:p>
          <a:p>
            <a:endParaRPr lang="sk-SK"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Úcta</a:t>
            </a:r>
            <a:endParaRPr lang="sk-SK" dirty="0"/>
          </a:p>
        </p:txBody>
      </p:sp>
      <p:sp>
        <p:nvSpPr>
          <p:cNvPr id="3" name="Zástupný symbol obsahu 2"/>
          <p:cNvSpPr>
            <a:spLocks noGrp="1"/>
          </p:cNvSpPr>
          <p:nvPr>
            <p:ph idx="1"/>
          </p:nvPr>
        </p:nvSpPr>
        <p:spPr/>
        <p:txBody>
          <a:bodyPr>
            <a:normAutofit/>
          </a:bodyPr>
          <a:lstStyle/>
          <a:p>
            <a:r>
              <a:rPr lang="sk-SK" dirty="0" smtClean="0"/>
              <a:t>O rozšírenej úcte sv. Františka </a:t>
            </a:r>
            <a:r>
              <a:rPr lang="sk-SK" dirty="0" err="1" smtClean="0"/>
              <a:t>Xavérskeho</a:t>
            </a:r>
            <a:r>
              <a:rPr lang="sk-SK" dirty="0" smtClean="0"/>
              <a:t> svedčia početné rehoľné, misijné a iné cirkevné ustanovizne, školy, chrámy, ktoré nesú meno tohto svätca a uctievajú si ho ako svojho osobitného ochrancu v rôznych častiach sveta. </a:t>
            </a:r>
          </a:p>
          <a:p>
            <a:r>
              <a:rPr lang="sk-SK" dirty="0" smtClean="0"/>
              <a:t>Zachovala sa mnohozväzková korešpondencia. </a:t>
            </a:r>
          </a:p>
          <a:p>
            <a:r>
              <a:rPr lang="sk-SK" dirty="0" smtClean="0"/>
              <a:t>Jeho pamiatka sa v rímskokatolíckej cirkvi pripomína 3.decembra.</a:t>
            </a:r>
          </a:p>
          <a:p>
            <a:endParaRPr lang="sk-SK"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Zdroje:</a:t>
            </a:r>
            <a:endParaRPr lang="sk-SK" dirty="0"/>
          </a:p>
        </p:txBody>
      </p:sp>
      <p:sp>
        <p:nvSpPr>
          <p:cNvPr id="3" name="Zástupný symbol obsahu 2"/>
          <p:cNvSpPr>
            <a:spLocks noGrp="1"/>
          </p:cNvSpPr>
          <p:nvPr>
            <p:ph idx="1"/>
          </p:nvPr>
        </p:nvSpPr>
        <p:spPr/>
        <p:txBody>
          <a:bodyPr>
            <a:normAutofit lnSpcReduction="10000"/>
          </a:bodyPr>
          <a:lstStyle/>
          <a:p>
            <a:r>
              <a:rPr lang="sk-SK" i="1" dirty="0" smtClean="0"/>
              <a:t>Svätí a blahoslavení jezuitskej rehole, </a:t>
            </a:r>
            <a:r>
              <a:rPr lang="sk-SK" dirty="0" smtClean="0"/>
              <a:t>Rajmund Ondruš SJ, Dobrá kniha Trnava, 2002.</a:t>
            </a:r>
          </a:p>
          <a:p>
            <a:r>
              <a:rPr lang="sk-SK" i="1" dirty="0" smtClean="0"/>
              <a:t>Oxfordský lexikón svätcov</a:t>
            </a:r>
            <a:endParaRPr lang="sk-SK" dirty="0" smtClean="0"/>
          </a:p>
          <a:p>
            <a:r>
              <a:rPr lang="sk-SK" i="1" dirty="0" smtClean="0"/>
              <a:t>František </a:t>
            </a:r>
            <a:r>
              <a:rPr lang="sk-SK" i="1" dirty="0" err="1" smtClean="0"/>
              <a:t>Xaverský</a:t>
            </a:r>
            <a:r>
              <a:rPr lang="sk-SK" i="1" dirty="0" smtClean="0"/>
              <a:t> (1506–1552). </a:t>
            </a:r>
            <a:r>
              <a:rPr lang="sk-SK" i="1" dirty="0" err="1" smtClean="0"/>
              <a:t>Výběr</a:t>
            </a:r>
            <a:r>
              <a:rPr lang="sk-SK" i="1" dirty="0" smtClean="0"/>
              <a:t> z </a:t>
            </a:r>
            <a:r>
              <a:rPr lang="sk-SK" i="1" dirty="0" err="1" smtClean="0"/>
              <a:t>korespondence</a:t>
            </a:r>
            <a:r>
              <a:rPr lang="sk-SK" i="1" dirty="0" smtClean="0"/>
              <a:t> jezuitského </a:t>
            </a:r>
            <a:r>
              <a:rPr lang="sk-SK" i="1" dirty="0" err="1" smtClean="0"/>
              <a:t>misionáře</a:t>
            </a:r>
            <a:r>
              <a:rPr lang="sk-SK" i="1" dirty="0" smtClean="0"/>
              <a:t> </a:t>
            </a:r>
            <a:r>
              <a:rPr lang="sk-SK" i="1" dirty="0" err="1" smtClean="0"/>
              <a:t>Dálného</a:t>
            </a:r>
            <a:r>
              <a:rPr lang="sk-SK" i="1" dirty="0" smtClean="0"/>
              <a:t> Východu</a:t>
            </a:r>
            <a:r>
              <a:rPr lang="sk-SK" dirty="0" smtClean="0"/>
              <a:t>. </a:t>
            </a:r>
            <a:r>
              <a:rPr lang="sk-SK" dirty="0" err="1" smtClean="0"/>
              <a:t>Velehrad</a:t>
            </a:r>
            <a:r>
              <a:rPr lang="sk-SK" dirty="0" smtClean="0"/>
              <a:t>: </a:t>
            </a:r>
            <a:r>
              <a:rPr lang="sk-SK" dirty="0" err="1" smtClean="0"/>
              <a:t>Refugium</a:t>
            </a:r>
            <a:r>
              <a:rPr lang="sk-SK" dirty="0" smtClean="0"/>
              <a:t>, 2005. </a:t>
            </a:r>
            <a:r>
              <a:rPr lang="sk-SK" smtClean="0"/>
              <a:t>ISBN- 80-86715-34-5.</a:t>
            </a:r>
            <a:endParaRPr lang="sk-SK" dirty="0" smtClean="0"/>
          </a:p>
          <a:p>
            <a:pPr>
              <a:buNone/>
            </a:pPr>
            <a:r>
              <a:rPr lang="sk-SK" dirty="0" smtClean="0"/>
              <a:t/>
            </a:r>
            <a:br>
              <a:rPr lang="sk-SK" dirty="0" smtClean="0"/>
            </a:br>
            <a:endParaRPr lang="sk-SK" dirty="0" smtClean="0"/>
          </a:p>
          <a:p>
            <a:endParaRPr lang="sk-SK"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Sebavedomie</a:t>
            </a:r>
            <a:endParaRPr lang="sk-SK" dirty="0"/>
          </a:p>
        </p:txBody>
      </p:sp>
      <p:sp>
        <p:nvSpPr>
          <p:cNvPr id="3" name="Zástupný symbol obsahu 2"/>
          <p:cNvSpPr>
            <a:spLocks noGrp="1"/>
          </p:cNvSpPr>
          <p:nvPr>
            <p:ph idx="1"/>
          </p:nvPr>
        </p:nvSpPr>
        <p:spPr/>
        <p:txBody>
          <a:bodyPr>
            <a:normAutofit fontScale="92500" lnSpcReduction="10000"/>
          </a:bodyPr>
          <a:lstStyle/>
          <a:p>
            <a:r>
              <a:rPr lang="sk-SK" dirty="0" smtClean="0"/>
              <a:t>Mladý </a:t>
            </a:r>
            <a:r>
              <a:rPr lang="sk-SK" dirty="0" err="1" smtClean="0"/>
              <a:t>Xavér</a:t>
            </a:r>
            <a:r>
              <a:rPr lang="sk-SK" dirty="0" smtClean="0"/>
              <a:t> nebol zlý, ale priveľmi si zakladal na svojom šľachtickom pôvode, ako aj na obdivuhodných telesných i duševných schopnostiach. </a:t>
            </a:r>
          </a:p>
          <a:p>
            <a:r>
              <a:rPr lang="sk-SK" dirty="0" smtClean="0"/>
              <a:t>Jeho sebavedomie nešlo spolu s jeho finančnými možnosťami. Z </a:t>
            </a:r>
            <a:r>
              <a:rPr lang="sk-SK" dirty="0" err="1" smtClean="0"/>
              <a:t>xavérskeho</a:t>
            </a:r>
            <a:r>
              <a:rPr lang="sk-SK" dirty="0" smtClean="0"/>
              <a:t> zámku síce prichádzali z času na čas peňažné príspevky, ale tie ledva stačili na výdavky, najmä keď mladého navarrského šľachtica lákala veselá, ale nie vždy príkladná spoločnosť.</a:t>
            </a:r>
            <a:endParaRPr lang="sk-SK"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Profesor</a:t>
            </a:r>
            <a:endParaRPr lang="sk-SK" dirty="0"/>
          </a:p>
        </p:txBody>
      </p:sp>
      <p:sp>
        <p:nvSpPr>
          <p:cNvPr id="3" name="Zástupný symbol obsahu 2"/>
          <p:cNvSpPr>
            <a:spLocks noGrp="1"/>
          </p:cNvSpPr>
          <p:nvPr>
            <p:ph idx="1"/>
          </p:nvPr>
        </p:nvSpPr>
        <p:spPr/>
        <p:txBody>
          <a:bodyPr>
            <a:normAutofit fontScale="92500" lnSpcReduction="10000"/>
          </a:bodyPr>
          <a:lstStyle/>
          <a:p>
            <a:r>
              <a:rPr lang="sk-SK" dirty="0" smtClean="0"/>
              <a:t>Situáciu nezlepšila ani Františkova profesorská kariéra. Príjmy profesorov záviseli totiž od množstva poslucháčov. A tých si musel iba postupne získať. </a:t>
            </a:r>
          </a:p>
          <a:p>
            <a:r>
              <a:rPr lang="sk-SK" dirty="0" smtClean="0"/>
              <a:t>Okrem toho musel vystupovať primerane svojmu stavu, čo sa nezaobišlo bez patričných výdavkov. </a:t>
            </a:r>
          </a:p>
          <a:p>
            <a:r>
              <a:rPr lang="sk-SK" dirty="0" smtClean="0"/>
              <a:t>Podobne ako iní profesori aj František mal pomocníka, sluhu. Bol ním navarrský študent </a:t>
            </a:r>
            <a:r>
              <a:rPr lang="sk-SK" dirty="0" err="1" smtClean="0"/>
              <a:t>Miguel</a:t>
            </a:r>
            <a:r>
              <a:rPr lang="sk-SK" dirty="0" smtClean="0"/>
              <a:t> </a:t>
            </a:r>
            <a:r>
              <a:rPr lang="sk-SK" dirty="0" err="1" smtClean="0"/>
              <a:t>Landívar</a:t>
            </a:r>
            <a:r>
              <a:rPr lang="sk-SK" dirty="0" smtClean="0"/>
              <a:t>, ktorý sa rád s pánom zúčastňoval na veselých večierkoch v pochybnej spoločnosti.</a:t>
            </a:r>
            <a:endParaRPr lang="sk-SK"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sk-SK" sz="3200" dirty="0" smtClean="0"/>
              <a:t>„Čo osoží človekovi, keby aj celý svet získal, ale svojej duši by uškodil?!” (</a:t>
            </a:r>
            <a:r>
              <a:rPr lang="sk-SK" sz="3200" dirty="0" err="1" smtClean="0"/>
              <a:t>Mt</a:t>
            </a:r>
            <a:r>
              <a:rPr lang="sk-SK" sz="3200" dirty="0" smtClean="0"/>
              <a:t> 16,26)</a:t>
            </a:r>
            <a:endParaRPr lang="sk-SK" sz="3200" dirty="0"/>
          </a:p>
        </p:txBody>
      </p:sp>
      <p:sp>
        <p:nvSpPr>
          <p:cNvPr id="3" name="Zástupný symbol obsahu 2"/>
          <p:cNvSpPr>
            <a:spLocks noGrp="1"/>
          </p:cNvSpPr>
          <p:nvPr>
            <p:ph idx="1"/>
          </p:nvPr>
        </p:nvSpPr>
        <p:spPr/>
        <p:txBody>
          <a:bodyPr>
            <a:normAutofit lnSpcReduction="10000"/>
          </a:bodyPr>
          <a:lstStyle/>
          <a:p>
            <a:r>
              <a:rPr lang="sk-SK" dirty="0" smtClean="0"/>
              <a:t>A keď jeho pán neskôr pod </a:t>
            </a:r>
            <a:r>
              <a:rPr lang="sk-SK" dirty="0" err="1" smtClean="0"/>
              <a:t>Loyolovým</a:t>
            </a:r>
            <a:r>
              <a:rPr lang="sk-SK" dirty="0" smtClean="0"/>
              <a:t> vplyvom zmenil život, </a:t>
            </a:r>
            <a:r>
              <a:rPr lang="sk-SK" dirty="0" err="1" smtClean="0"/>
              <a:t>Miguel</a:t>
            </a:r>
            <a:r>
              <a:rPr lang="sk-SK" dirty="0" smtClean="0"/>
              <a:t> chcel nábožného „zvodcu” zabiť. </a:t>
            </a:r>
          </a:p>
          <a:p>
            <a:r>
              <a:rPr lang="sk-SK" dirty="0" err="1" smtClean="0"/>
              <a:t>Xavér</a:t>
            </a:r>
            <a:r>
              <a:rPr lang="sk-SK" dirty="0" smtClean="0"/>
              <a:t> istý čas utekal pred Ignácom. Ten však vybadal vo Františkovi mimoriadny charakter a chcel ho získať pre Božiu vec. Pritom mu diskrétne získaval poslucháčov a občas ho priamo podporil peniazmi. Nechcel si ho „kúpiť”.</a:t>
            </a:r>
            <a:endParaRPr lang="sk-SK"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sk-SK" sz="3200" dirty="0" smtClean="0"/>
              <a:t/>
            </a:r>
            <a:br>
              <a:rPr lang="sk-SK" sz="3200" dirty="0" smtClean="0"/>
            </a:br>
            <a:r>
              <a:rPr lang="sk-SK" sz="3200" dirty="0" smtClean="0"/>
              <a:t>Ľahostajnosť Františkových príbuzných sa stala nástrojom Božej prozreteľnosti.</a:t>
            </a:r>
            <a:br>
              <a:rPr lang="sk-SK" sz="3200" dirty="0" smtClean="0"/>
            </a:br>
            <a:endParaRPr lang="sk-SK" sz="3200" dirty="0"/>
          </a:p>
        </p:txBody>
      </p:sp>
      <p:sp>
        <p:nvSpPr>
          <p:cNvPr id="3" name="Zástupný symbol obsahu 2"/>
          <p:cNvSpPr>
            <a:spLocks noGrp="1"/>
          </p:cNvSpPr>
          <p:nvPr>
            <p:ph idx="1"/>
          </p:nvPr>
        </p:nvSpPr>
        <p:spPr/>
        <p:txBody>
          <a:bodyPr>
            <a:normAutofit lnSpcReduction="10000"/>
          </a:bodyPr>
          <a:lstStyle/>
          <a:p>
            <a:r>
              <a:rPr lang="sk-SK" dirty="0" smtClean="0"/>
              <a:t>František sa usiloval zabezpečiť si existenciu aj iným spôsobom. </a:t>
            </a:r>
          </a:p>
          <a:p>
            <a:r>
              <a:rPr lang="sk-SK" dirty="0" smtClean="0"/>
              <a:t>Vo februári 1531 požiadal svojich príbuzných, aby mu zaobstarali cisárske osvedčenie o tom, že je šľachtic so všetkými právami a výsadami španielskej šľachty. Tak by mal prístup k výnosnejším úradom a vyšším hodnostiam. </a:t>
            </a:r>
          </a:p>
          <a:p>
            <a:r>
              <a:rPr lang="sk-SK" dirty="0" smtClean="0"/>
              <a:t>Z Navarry však dlho neprichádzalo žiadané osvedčenie. </a:t>
            </a:r>
            <a:endParaRPr lang="sk-SK"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estovanie">
  <a:themeElements>
    <a:clrScheme name="Cestovani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estovanie">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Cestovani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545</TotalTime>
  <Words>3851</Words>
  <Application>Microsoft Office PowerPoint</Application>
  <PresentationFormat>Prezentácia na obrazovke (4:3)</PresentationFormat>
  <Paragraphs>227</Paragraphs>
  <Slides>57</Slides>
  <Notes>0</Notes>
  <HiddenSlides>0</HiddenSlides>
  <MMClips>0</MMClips>
  <ScaleCrop>false</ScaleCrop>
  <HeadingPairs>
    <vt:vector size="4" baseType="variant">
      <vt:variant>
        <vt:lpstr>Motív</vt:lpstr>
      </vt:variant>
      <vt:variant>
        <vt:i4>1</vt:i4>
      </vt:variant>
      <vt:variant>
        <vt:lpstr>Nadpisy snímok</vt:lpstr>
      </vt:variant>
      <vt:variant>
        <vt:i4>57</vt:i4>
      </vt:variant>
    </vt:vector>
  </HeadingPairs>
  <TitlesOfParts>
    <vt:vector size="58" baseType="lpstr">
      <vt:lpstr>Cestovanie</vt:lpstr>
      <vt:lpstr>Sv. František Xavérsky Patrón Japonska, Indie; misií, misionárov, námorníkov  František = slobodný     </vt:lpstr>
      <vt:lpstr>Rodinné zázemie</vt:lpstr>
      <vt:lpstr>Charakter a vzdelanie</vt:lpstr>
      <vt:lpstr>Spoločníci</vt:lpstr>
      <vt:lpstr>Ignác Loyolský</vt:lpstr>
      <vt:lpstr>Sebavedomie</vt:lpstr>
      <vt:lpstr>Profesor</vt:lpstr>
      <vt:lpstr>„Čo osoží človekovi, keby aj celý svet získal, ale svojej duši by uškodil?!” (Mt 16,26)</vt:lpstr>
      <vt:lpstr> Ľahostajnosť Františkových príbuzných sa stala nástrojom Božej prozreteľnosti. </vt:lpstr>
      <vt:lpstr>V lete 1533 bol už ochotný opustiť všetko, na čom si doteraz zakladal.</vt:lpstr>
      <vt:lpstr>Na jeseň 1534 si František urobil pod Ignácovým vedením duchovné cvičenia, ktorými spečatil svoje ďalšie životné smerovanie.</vt:lpstr>
      <vt:lpstr>Kňazstvo</vt:lpstr>
      <vt:lpstr>Služba chorým</vt:lpstr>
      <vt:lpstr>Pôsobenie v Ríme</vt:lpstr>
      <vt:lpstr>Spoločnosť Ježišova</vt:lpstr>
      <vt:lpstr>Povolanie - Indické misie</vt:lpstr>
      <vt:lpstr>Pôsobenie v Portugalsku</vt:lpstr>
      <vt:lpstr>Odchod do Indie</vt:lpstr>
      <vt:lpstr>Náročná cesta</vt:lpstr>
      <vt:lpstr>Mesto Goa</vt:lpstr>
      <vt:lpstr>Reformovanie mesta Goa</vt:lpstr>
      <vt:lpstr>Život a služba v meste</vt:lpstr>
      <vt:lpstr>Južná India</vt:lpstr>
      <vt:lpstr>Vyučovanie pravdám viery</vt:lpstr>
      <vt:lpstr>Boží muž a divotvorca</vt:lpstr>
      <vt:lpstr>Málo misionárov</vt:lpstr>
      <vt:lpstr>Ďalej na východ</vt:lpstr>
      <vt:lpstr>Na Malajskom polostrove</vt:lpstr>
      <vt:lpstr>Nevzdával sa ani v ťažkostiach</vt:lpstr>
      <vt:lpstr>Návrat do Malaky</vt:lpstr>
      <vt:lpstr>Japonsko</vt:lpstr>
      <vt:lpstr>Príprava na cestu do Japonska</vt:lpstr>
      <vt:lpstr>Misijné domy</vt:lpstr>
      <vt:lpstr>Pokrstenie troch Japoncov</vt:lpstr>
      <vt:lpstr>Výprava do Japonska</vt:lpstr>
      <vt:lpstr>V Kagošime</vt:lpstr>
      <vt:lpstr>Pochvalný list do Indie</vt:lpstr>
      <vt:lpstr>Kjóto</vt:lpstr>
      <vt:lpstr>Hirado</vt:lpstr>
      <vt:lpstr>Občianska vojna</vt:lpstr>
      <vt:lpstr>Daimyo vplyvnejší ako cisár</vt:lpstr>
      <vt:lpstr>Františkova múdrosť</vt:lpstr>
      <vt:lpstr>Daimyo sa stal kresťanom</vt:lpstr>
      <vt:lpstr>Indická misia = rehoľná provincia</vt:lpstr>
      <vt:lpstr>Príprava čínskej misie</vt:lpstr>
      <vt:lpstr>Čína</vt:lpstr>
      <vt:lpstr>Určenie zástupcu v misiách</vt:lpstr>
      <vt:lpstr>Portugalská loď</vt:lpstr>
      <vt:lpstr>Klamstvo Číňana</vt:lpstr>
      <vt:lpstr>Františkova smrť</vt:lpstr>
      <vt:lpstr>Vzťah Ignáca a Františka</vt:lpstr>
      <vt:lpstr>Iný pohľad na Františkovu misiu</vt:lpstr>
      <vt:lpstr>Neskorý list Ignáca Františkovi</vt:lpstr>
      <vt:lpstr>Františkove pozostatky</vt:lpstr>
      <vt:lpstr>Svätý, patrón, nebeský ochranca</vt:lpstr>
      <vt:lpstr>Úcta</vt:lpstr>
      <vt:lpstr>Zdroje: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 jeseĹ r. 1529 sa k nim prisĹĄahoval 38-roÄŤnĂ˝ krĂ­vajĂşci invalid IgnĂˇc LoyolskĂ˝. S FrantiĹˇkom ho spĂˇjala tĂˇ istĂˇ nĂˇrodnosĹĄ, a teda aj tĂˇ istĂˇ materskĂˇ reÄŤ, ako aj ĹˇÄľachtickĂ˝ pĂ´vod. Napriek toÂ­mu si vĹˇak spoÄŤiatku nerozumeli. FrantiĹˇek oÄŤividne pohĹ•dal skrachovanĂ˝m loyÂ­olskĂ˝m rytierom a jeho sprĂˇvanĂ­m, ktorĂ© v XavĂ©rovĂ˝ch oÄŤiach robilo hanbu ĹˇÄľachÂ­tickĂ©mu stavu. MladĂ˝ XavĂ©r nebol zlĂ˝, ale priveÄľmi si zakladal na svojom ĹˇÄľachtickom pĂ´voÂ­de, ako aj na obdivuhodnĂ˝ch telesnĂ˝ch i duĹˇevnĂ˝ch schopnostiach. No jeho sebaÂ­vedomie neĹˇlo spolu s jeho finanÄŤnĂ˝mi moĹľnosĹĄami. Z xavĂ©rskeho zĂˇmku sĂ­ce prichĂˇdzali z ÄŤasu na ÄŤas peĹaĹľnĂ© prĂ­spevky, ale tie ledva staÄŤili na vĂ˝davky, najÂ­mĂ¤ keÄŹ mladĂ©ho navarrskĂ©ho ĹˇÄľachtica lĂˇkala veselĂˇ, ale nie vĹľdy prĂ­kladnĂˇ spoÂ­loÄŤnosĹĄ. SituĂˇciu nezlepĹˇila ani FrantiĹˇÂ­kova profesorskĂˇ kariĂ©ra. PrĂ­jmy profeÂ­soÂ­rov zĂˇviseli totiĹľ od mnoĹľstva poÂ­sluchĂˇÄŤov. A tĂ˝ch si musel iba postupne zĂ­skaĹĄ. Okrem toho musel vystuÂ­povaĹĄ primerane svojmu stavu, ÄŤo sa nezaobiĹˇlo bez patÂ­riÄŤnĂ˝ch vĂ˝davkov. Podobne ako inĂ­ profesori aj FrantiĹˇek mal pomocnĂ­ka, sluÂ­hu. Bol nĂ­m navarrskĂ˝ Ĺˇtudent Miguel LandĂ­var, ktorĂ˝ sa rĂˇd s pĂˇnom zĂşÄŤastÂ­Ĺoval na veselĂ˝ch veÄŤierkoch v pochybnej spoloÄŤnosti. A keÄŹ jeho pĂˇn neskĂ´r pod LoyolovĂ˝m vplyvom zmenil Ĺľivot, Miguel chcel nĂˇboĹľnĂ©ho â€žzvodcuâ€ť zabiĹĄ. XavĂ©r istĂ˝ ÄŤas utekal pred IgnĂˇcom. Ten vĹˇak vybadal vo FrantiĹˇkovi mimoÂ­riadny charakter a chcel ho zĂ­skaĹĄ pre BoĹľiu vec. Ĺ˝ivotopisci spomĂ­najĂş evanjeÂ­liovĂ˝ citĂˇt, ktorĂ˝ Ăşdajne IgnĂˇc pripomĂ­nal FrantiĹˇkovi: â€žÄŚo osoĹľĂ­ ÄŤlovekovi, keby aj celĂ˝ svet zĂ­skal, ale svojej duĹˇi by uĹˇkodil?!â€ť (Mt 16,26) Pritom mu zĂ­skaval posluchĂˇÄŤov a obÄŤas ho priamo podporil peniazmi. Robil to vĹˇak veÄľmi diskrĂ©tÂ­ne, aby o tom inĂ­ nevedeli, ba ani sĂˇm FrantiĹˇek. V Ĺľiadnom prĂ­pade si ho neÂ­chcel â€žkĂşpiĹĄâ€ť. FrantiĹˇek sa usiloval zabezpeÄŤiĹĄ si existenciu aj inĂ˝m spĂ´sobom. Vo februĂˇri 1531 poĹľiadal svojich p</dc:title>
  <dc:creator>asus</dc:creator>
  <cp:lastModifiedBy>monika skladana</cp:lastModifiedBy>
  <cp:revision>53</cp:revision>
  <dcterms:created xsi:type="dcterms:W3CDTF">2022-03-16T15:02:57Z</dcterms:created>
  <dcterms:modified xsi:type="dcterms:W3CDTF">2022-03-18T12:45:48Z</dcterms:modified>
</cp:coreProperties>
</file>