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sk-SK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k-S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32026-FA75-D049-8D8A-45B90C79468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02FC7BB-8F5B-714A-9134-690E941B97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mbria"/>
                <a:cs typeface="Cambria"/>
              </a:rPr>
              <a:t>KNIHA ESTER</a:t>
            </a:r>
            <a:endParaRPr lang="en-US" sz="6600" b="1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68" y="3496535"/>
            <a:ext cx="3901440" cy="258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mbria"/>
                <a:cs typeface="Cambria"/>
              </a:rPr>
              <a:t>Charakteristika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spisu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788" y="1761565"/>
            <a:ext cx="8041738" cy="4547274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2400" dirty="0">
                <a:latin typeface="Cambria"/>
                <a:cs typeface="Cambria"/>
              </a:rPr>
              <a:t>Jestvujú dve verzie knihy: hebrejská a grécka. </a:t>
            </a:r>
            <a:r>
              <a:rPr lang="sk-SK" sz="2400" dirty="0" smtClean="0">
                <a:latin typeface="Cambria"/>
                <a:cs typeface="Cambria"/>
              </a:rPr>
              <a:t>Hebrejská </a:t>
            </a:r>
            <a:r>
              <a:rPr lang="sk-SK" sz="2400" dirty="0">
                <a:latin typeface="Cambria"/>
                <a:cs typeface="Cambria"/>
              </a:rPr>
              <a:t>verzia je asi o 1/3 kratšia; grécka verzia je dlhšia o deuterokánonické časti, ktoré Hieronym v latinskom preklade do Vulgáty umiestnil na konci knihy. Slovenský text </a:t>
            </a:r>
            <a:r>
              <a:rPr lang="sk-SK" sz="2400" dirty="0" smtClean="0">
                <a:latin typeface="Cambria"/>
                <a:cs typeface="Cambria"/>
              </a:rPr>
              <a:t>ich má na </a:t>
            </a:r>
            <a:r>
              <a:rPr lang="sk-SK" sz="2400" dirty="0">
                <a:latin typeface="Cambria"/>
                <a:cs typeface="Cambria"/>
              </a:rPr>
              <a:t>konci knihy</a:t>
            </a:r>
            <a:r>
              <a:rPr lang="sk-SK" sz="2400" dirty="0" smtClean="0">
                <a:latin typeface="Cambria"/>
                <a:cs typeface="Cambria"/>
              </a:rPr>
              <a:t>.</a:t>
            </a:r>
          </a:p>
          <a:p>
            <a:pPr algn="just"/>
            <a:r>
              <a:rPr lang="sk-SK" sz="2400" dirty="0" smtClean="0">
                <a:latin typeface="Cambria"/>
                <a:cs typeface="Cambria"/>
              </a:rPr>
              <a:t>Spis podáva situáciu </a:t>
            </a:r>
            <a:r>
              <a:rPr lang="sk-SK" sz="2400" dirty="0">
                <a:latin typeface="Cambria"/>
                <a:cs typeface="Cambria"/>
              </a:rPr>
              <a:t>židovského národa počas perzského panovania, keď Aman, po kráľovi druhý muž v krajine, plánuje zahubiť Židov. Boh prostredníctvom Ester a jej príbuzného Mardocheja zachráni národ. </a:t>
            </a:r>
            <a:endParaRPr lang="sk-SK" sz="2400" dirty="0" smtClean="0">
              <a:latin typeface="Cambria"/>
              <a:cs typeface="Cambria"/>
            </a:endParaRPr>
          </a:p>
          <a:p>
            <a:pPr algn="just"/>
            <a:r>
              <a:rPr lang="it-IT" sz="2400" dirty="0" err="1"/>
              <a:t>Kniha</a:t>
            </a:r>
            <a:r>
              <a:rPr lang="it-IT" sz="2400" dirty="0"/>
              <a:t> </a:t>
            </a:r>
            <a:r>
              <a:rPr lang="it-IT" sz="2400" dirty="0" err="1"/>
              <a:t>vznikla</a:t>
            </a:r>
            <a:r>
              <a:rPr lang="it-IT" sz="2400" dirty="0"/>
              <a:t> v 3. - 2. </a:t>
            </a:r>
            <a:r>
              <a:rPr lang="it-IT" sz="2400" dirty="0" err="1"/>
              <a:t>stor</a:t>
            </a:r>
            <a:r>
              <a:rPr lang="it-IT" sz="2400" dirty="0"/>
              <a:t>. </a:t>
            </a:r>
            <a:r>
              <a:rPr lang="it-IT" sz="2400" dirty="0" err="1"/>
              <a:t>pred</a:t>
            </a:r>
            <a:r>
              <a:rPr lang="it-IT" sz="2400" dirty="0"/>
              <a:t> Kr. </a:t>
            </a:r>
            <a:r>
              <a:rPr lang="it-IT" sz="2400" dirty="0" err="1"/>
              <a:t>pravdepodobne</a:t>
            </a:r>
            <a:r>
              <a:rPr lang="it-IT" sz="2400" dirty="0"/>
              <a:t> v </a:t>
            </a:r>
            <a:r>
              <a:rPr lang="it-IT" sz="2400" dirty="0" err="1"/>
              <a:t>Mezopotámii</a:t>
            </a:r>
            <a:r>
              <a:rPr lang="it-IT" sz="2400" dirty="0"/>
              <a:t>. </a:t>
            </a:r>
            <a:endParaRPr lang="cs-CZ" sz="24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1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103093"/>
          </a:xfrm>
        </p:spPr>
        <p:txBody>
          <a:bodyPr/>
          <a:lstStyle/>
          <a:p>
            <a:r>
              <a:rPr lang="en-US" b="1" dirty="0" err="1" smtClean="0">
                <a:latin typeface="Cambria"/>
                <a:cs typeface="Cambria"/>
              </a:rPr>
              <a:t>Dej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príbehu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záchrany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01328"/>
            <a:ext cx="8147051" cy="5142850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dirty="0" smtClean="0">
                <a:latin typeface="Cambria"/>
                <a:cs typeface="Cambria"/>
              </a:rPr>
              <a:t>Dej sa odohráva v meste Súzy. Kráľ </a:t>
            </a:r>
            <a:r>
              <a:rPr lang="sk-SK" dirty="0">
                <a:latin typeface="Cambria"/>
                <a:cs typeface="Cambria"/>
              </a:rPr>
              <a:t>Xerxes I. usporiadal </a:t>
            </a:r>
            <a:r>
              <a:rPr lang="sk-SK" dirty="0" smtClean="0">
                <a:latin typeface="Cambria"/>
                <a:cs typeface="Cambria"/>
              </a:rPr>
              <a:t>hostinu</a:t>
            </a:r>
            <a:r>
              <a:rPr lang="sk-SK" dirty="0">
                <a:latin typeface="Cambria"/>
                <a:cs typeface="Cambria"/>
              </a:rPr>
              <a:t>, </a:t>
            </a:r>
            <a:r>
              <a:rPr lang="sk-SK" dirty="0" smtClean="0">
                <a:latin typeface="Cambria"/>
                <a:cs typeface="Cambria"/>
              </a:rPr>
              <a:t>Kráľ </a:t>
            </a:r>
            <a:r>
              <a:rPr lang="sk-SK" dirty="0">
                <a:latin typeface="Cambria"/>
                <a:cs typeface="Cambria"/>
              </a:rPr>
              <a:t>z rozmaru a pod vplyvom </a:t>
            </a:r>
            <a:r>
              <a:rPr lang="sk-SK" dirty="0" smtClean="0">
                <a:latin typeface="Cambria"/>
                <a:cs typeface="Cambria"/>
              </a:rPr>
              <a:t>vína</a:t>
            </a:r>
            <a:r>
              <a:rPr lang="sk-SK" dirty="0">
                <a:latin typeface="Cambria"/>
                <a:cs typeface="Cambria"/>
              </a:rPr>
              <a:t> </a:t>
            </a:r>
            <a:r>
              <a:rPr lang="sk-SK" dirty="0" smtClean="0">
                <a:latin typeface="Cambria"/>
                <a:cs typeface="Cambria"/>
              </a:rPr>
              <a:t>sa </a:t>
            </a:r>
            <a:r>
              <a:rPr lang="sk-SK" dirty="0">
                <a:latin typeface="Cambria"/>
                <a:cs typeface="Cambria"/>
              </a:rPr>
              <a:t>rozhodol predstaviť hosťom </a:t>
            </a:r>
            <a:r>
              <a:rPr lang="sk-SK" dirty="0" smtClean="0">
                <a:latin typeface="Cambria"/>
                <a:cs typeface="Cambria"/>
              </a:rPr>
              <a:t>kráľovnú Vasti, </a:t>
            </a:r>
            <a:r>
              <a:rPr lang="sk-SK" dirty="0">
                <a:latin typeface="Cambria"/>
                <a:cs typeface="Cambria"/>
              </a:rPr>
              <a:t>ale tá to odmietla </a:t>
            </a:r>
            <a:r>
              <a:rPr lang="sk-SK" dirty="0" smtClean="0">
                <a:latin typeface="Cambria"/>
                <a:cs typeface="Cambria"/>
              </a:rPr>
              <a:t>Nato </a:t>
            </a:r>
            <a:r>
              <a:rPr lang="sk-SK" dirty="0">
                <a:latin typeface="Cambria"/>
                <a:cs typeface="Cambria"/>
              </a:rPr>
              <a:t>ju kráľ dal zosadiť z jej hodnosti </a:t>
            </a:r>
            <a:r>
              <a:rPr lang="sk-SK" dirty="0" smtClean="0">
                <a:latin typeface="Cambria"/>
                <a:cs typeface="Cambria"/>
              </a:rPr>
              <a:t>kráľovnej. Za kráľovnú je zvolená Ester. </a:t>
            </a:r>
          </a:p>
          <a:p>
            <a:pPr algn="just"/>
            <a:r>
              <a:rPr lang="sk-SK" dirty="0" smtClean="0">
                <a:latin typeface="Cambria"/>
                <a:cs typeface="Cambria"/>
              </a:rPr>
              <a:t>Bola </a:t>
            </a:r>
            <a:r>
              <a:rPr lang="sk-SK" dirty="0">
                <a:latin typeface="Cambria"/>
                <a:cs typeface="Cambria"/>
              </a:rPr>
              <a:t>to adoptovaná dcéra Mardocheja; jej vlastní rodičia jej umreli, a tak ju vychovával jej príbuzný Mardochej. Ester z opatrnosti zamlčala svoj </a:t>
            </a:r>
            <a:r>
              <a:rPr lang="sk-SK" dirty="0" smtClean="0">
                <a:latin typeface="Cambria"/>
                <a:cs typeface="Cambria"/>
              </a:rPr>
              <a:t>pôvod. Mardochej odkryje pripravované </a:t>
            </a:r>
            <a:r>
              <a:rPr lang="sk-SK" dirty="0">
                <a:latin typeface="Cambria"/>
                <a:cs typeface="Cambria"/>
              </a:rPr>
              <a:t>sprisahanie proti </a:t>
            </a:r>
            <a:r>
              <a:rPr lang="sk-SK" dirty="0" smtClean="0">
                <a:latin typeface="Cambria"/>
                <a:cs typeface="Cambria"/>
              </a:rPr>
              <a:t>kráľovi.</a:t>
            </a:r>
          </a:p>
          <a:p>
            <a:pPr algn="just"/>
            <a:r>
              <a:rPr lang="it-IT" dirty="0" err="1" smtClean="0">
                <a:latin typeface="Cambria"/>
                <a:cs typeface="Cambria"/>
              </a:rPr>
              <a:t>Aman</a:t>
            </a:r>
            <a:r>
              <a:rPr lang="it-IT" dirty="0" smtClean="0">
                <a:latin typeface="Cambria"/>
                <a:cs typeface="Cambria"/>
              </a:rPr>
              <a:t> sa </a:t>
            </a:r>
            <a:r>
              <a:rPr lang="it-IT" dirty="0" err="1" smtClean="0">
                <a:latin typeface="Cambria"/>
                <a:cs typeface="Cambria"/>
              </a:rPr>
              <a:t>rozhodne</a:t>
            </a:r>
            <a:r>
              <a:rPr lang="it-IT" dirty="0" smtClean="0">
                <a:latin typeface="Cambria"/>
                <a:cs typeface="Cambria"/>
              </a:rPr>
              <a:t> </a:t>
            </a:r>
            <a:r>
              <a:rPr lang="it-IT" dirty="0" err="1" smtClean="0">
                <a:latin typeface="Cambria"/>
                <a:cs typeface="Cambria"/>
              </a:rPr>
              <a:t>zničiť</a:t>
            </a:r>
            <a:r>
              <a:rPr lang="it-IT" dirty="0" smtClean="0">
                <a:latin typeface="Cambria"/>
                <a:cs typeface="Cambria"/>
              </a:rPr>
              <a:t> </a:t>
            </a:r>
            <a:r>
              <a:rPr lang="it-IT" dirty="0" err="1" smtClean="0">
                <a:latin typeface="Cambria"/>
                <a:cs typeface="Cambria"/>
              </a:rPr>
              <a:t>židov</a:t>
            </a:r>
            <a:r>
              <a:rPr lang="it-IT" dirty="0" smtClean="0">
                <a:latin typeface="Cambria"/>
                <a:cs typeface="Cambria"/>
              </a:rPr>
              <a:t>. </a:t>
            </a:r>
            <a:r>
              <a:rPr lang="it-IT" dirty="0" err="1" smtClean="0">
                <a:latin typeface="Cambria"/>
                <a:cs typeface="Cambria"/>
              </a:rPr>
              <a:t>Mardochej</a:t>
            </a:r>
            <a:r>
              <a:rPr lang="it-IT" dirty="0" smtClean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začal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konať</a:t>
            </a:r>
            <a:r>
              <a:rPr lang="it-IT" dirty="0">
                <a:latin typeface="Cambria"/>
                <a:cs typeface="Cambria"/>
              </a:rPr>
              <a:t>. </a:t>
            </a:r>
            <a:r>
              <a:rPr lang="it-IT" dirty="0" err="1">
                <a:latin typeface="Cambria"/>
                <a:cs typeface="Cambria"/>
              </a:rPr>
              <a:t>N</a:t>
            </a:r>
            <a:r>
              <a:rPr lang="it-IT" dirty="0" err="1" smtClean="0">
                <a:latin typeface="Cambria"/>
                <a:cs typeface="Cambria"/>
              </a:rPr>
              <a:t>adviazal</a:t>
            </a:r>
            <a:r>
              <a:rPr lang="it-IT" dirty="0" smtClean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kontakt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s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kráľovnou</a:t>
            </a:r>
            <a:r>
              <a:rPr lang="it-IT" dirty="0">
                <a:latin typeface="Cambria"/>
                <a:cs typeface="Cambria"/>
              </a:rPr>
              <a:t> Ester a </a:t>
            </a:r>
            <a:r>
              <a:rPr lang="it-IT" dirty="0" err="1">
                <a:latin typeface="Cambria"/>
                <a:cs typeface="Cambria"/>
              </a:rPr>
              <a:t>žiadal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ju</a:t>
            </a:r>
            <a:r>
              <a:rPr lang="it-IT" dirty="0">
                <a:latin typeface="Cambria"/>
                <a:cs typeface="Cambria"/>
              </a:rPr>
              <a:t>, </a:t>
            </a:r>
            <a:r>
              <a:rPr lang="it-IT" dirty="0" err="1">
                <a:latin typeface="Cambria"/>
                <a:cs typeface="Cambria"/>
              </a:rPr>
              <a:t>aby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zasiahla</a:t>
            </a:r>
            <a:r>
              <a:rPr lang="it-IT" dirty="0">
                <a:latin typeface="Cambria"/>
                <a:cs typeface="Cambria"/>
              </a:rPr>
              <a:t> u </a:t>
            </a:r>
            <a:r>
              <a:rPr lang="it-IT" dirty="0" err="1">
                <a:latin typeface="Cambria"/>
                <a:cs typeface="Cambria"/>
              </a:rPr>
              <a:t>kráľa</a:t>
            </a:r>
            <a:r>
              <a:rPr lang="it-IT" dirty="0">
                <a:latin typeface="Cambria"/>
                <a:cs typeface="Cambria"/>
              </a:rPr>
              <a:t> v </a:t>
            </a:r>
            <a:r>
              <a:rPr lang="it-IT" dirty="0" err="1">
                <a:latin typeface="Cambria"/>
                <a:cs typeface="Cambria"/>
              </a:rPr>
              <a:t>prospech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národa</a:t>
            </a:r>
            <a:r>
              <a:rPr lang="it-IT" dirty="0">
                <a:latin typeface="Cambria"/>
                <a:cs typeface="Cambria"/>
              </a:rPr>
              <a:t>. </a:t>
            </a:r>
            <a:r>
              <a:rPr lang="it-IT" dirty="0" err="1">
                <a:latin typeface="Cambria"/>
                <a:cs typeface="Cambria"/>
              </a:rPr>
              <a:t>Slávnostná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hostina</a:t>
            </a:r>
            <a:r>
              <a:rPr lang="it-IT" dirty="0">
                <a:latin typeface="Cambria"/>
                <a:cs typeface="Cambria"/>
              </a:rPr>
              <a:t> u Ester </a:t>
            </a:r>
            <a:r>
              <a:rPr lang="it-IT" dirty="0" err="1">
                <a:latin typeface="Cambria"/>
                <a:cs typeface="Cambria"/>
              </a:rPr>
              <a:t>o</a:t>
            </a:r>
            <a:r>
              <a:rPr lang="it-IT" dirty="0" err="1" smtClean="0">
                <a:latin typeface="Cambria"/>
                <a:cs typeface="Cambria"/>
              </a:rPr>
              <a:t>dhalila</a:t>
            </a:r>
            <a:r>
              <a:rPr lang="it-IT" dirty="0" smtClean="0">
                <a:latin typeface="Cambria"/>
                <a:cs typeface="Cambria"/>
              </a:rPr>
              <a:t> </a:t>
            </a:r>
            <a:r>
              <a:rPr lang="it-IT" dirty="0" err="1" smtClean="0">
                <a:latin typeface="Cambria"/>
                <a:cs typeface="Cambria"/>
              </a:rPr>
              <a:t>zlobu</a:t>
            </a:r>
            <a:r>
              <a:rPr lang="it-IT" dirty="0" smtClean="0">
                <a:latin typeface="Cambria"/>
                <a:cs typeface="Cambria"/>
              </a:rPr>
              <a:t> </a:t>
            </a:r>
            <a:r>
              <a:rPr lang="it-IT" dirty="0">
                <a:latin typeface="Cambria"/>
                <a:cs typeface="Cambria"/>
              </a:rPr>
              <a:t>a </a:t>
            </a:r>
            <a:r>
              <a:rPr lang="it-IT" dirty="0" err="1">
                <a:latin typeface="Cambria"/>
                <a:cs typeface="Cambria"/>
              </a:rPr>
              <a:t>podlosť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Amana</a:t>
            </a:r>
            <a:r>
              <a:rPr lang="it-IT" dirty="0">
                <a:latin typeface="Cambria"/>
                <a:cs typeface="Cambria"/>
              </a:rPr>
              <a:t>, </a:t>
            </a:r>
            <a:r>
              <a:rPr lang="it-IT" dirty="0" err="1">
                <a:latin typeface="Cambria"/>
                <a:cs typeface="Cambria"/>
              </a:rPr>
              <a:t>ktorý</a:t>
            </a:r>
            <a:r>
              <a:rPr lang="it-IT" dirty="0">
                <a:latin typeface="Cambria"/>
                <a:cs typeface="Cambria"/>
              </a:rPr>
              <a:t> v </a:t>
            </a:r>
            <a:r>
              <a:rPr lang="it-IT" dirty="0" err="1">
                <a:latin typeface="Cambria"/>
                <a:cs typeface="Cambria"/>
              </a:rPr>
              <a:t>dôsledku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toho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bol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kráľom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odsúdený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na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trest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obesenia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práve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na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tú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šibenicu</a:t>
            </a:r>
            <a:r>
              <a:rPr lang="it-IT" dirty="0">
                <a:latin typeface="Cambria"/>
                <a:cs typeface="Cambria"/>
              </a:rPr>
              <a:t>, </a:t>
            </a:r>
            <a:r>
              <a:rPr lang="it-IT" dirty="0" err="1">
                <a:latin typeface="Cambria"/>
                <a:cs typeface="Cambria"/>
              </a:rPr>
              <a:t>ktorú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chystal</a:t>
            </a:r>
            <a:r>
              <a:rPr lang="it-IT" dirty="0">
                <a:latin typeface="Cambria"/>
                <a:cs typeface="Cambria"/>
              </a:rPr>
              <a:t> </a:t>
            </a:r>
            <a:r>
              <a:rPr lang="it-IT" dirty="0" err="1">
                <a:latin typeface="Cambria"/>
                <a:cs typeface="Cambria"/>
              </a:rPr>
              <a:t>Mardochejovi</a:t>
            </a:r>
            <a:r>
              <a:rPr lang="it-IT" dirty="0">
                <a:latin typeface="Cambria"/>
                <a:cs typeface="Cambria"/>
              </a:rPr>
              <a:t>. </a:t>
            </a:r>
            <a:endParaRPr lang="sk-SK" dirty="0" smtClean="0">
              <a:latin typeface="Cambria"/>
              <a:cs typeface="Cambria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1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228021"/>
          </a:xfrm>
        </p:spPr>
        <p:txBody>
          <a:bodyPr/>
          <a:lstStyle/>
          <a:p>
            <a:r>
              <a:rPr lang="sk-SK" sz="4400" b="1" dirty="0">
                <a:latin typeface="Cambria"/>
                <a:cs typeface="Cambria"/>
              </a:rPr>
              <a:t>5 predpisov na sviatok Purím</a:t>
            </a:r>
            <a:endParaRPr lang="en-US" sz="4400" b="1" dirty="0">
              <a:latin typeface="Cambria"/>
              <a:cs typeface="Cambria"/>
            </a:endParaRP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2800" dirty="0">
                <a:latin typeface="Cambria"/>
                <a:cs typeface="Cambria"/>
              </a:rPr>
              <a:t>č</a:t>
            </a:r>
            <a:r>
              <a:rPr lang="en-GB" sz="2800" dirty="0" err="1">
                <a:latin typeface="Cambria"/>
                <a:cs typeface="Cambria"/>
              </a:rPr>
              <a:t>ítať</a:t>
            </a:r>
            <a:r>
              <a:rPr lang="en-GB" sz="2800" dirty="0">
                <a:latin typeface="Cambria"/>
                <a:cs typeface="Cambria"/>
              </a:rPr>
              <a:t> </a:t>
            </a:r>
            <a:r>
              <a:rPr lang="en-GB" sz="2800" dirty="0" err="1">
                <a:latin typeface="Cambria"/>
                <a:cs typeface="Cambria"/>
              </a:rPr>
              <a:t>Knihu</a:t>
            </a:r>
            <a:r>
              <a:rPr lang="en-GB" sz="2800" dirty="0">
                <a:latin typeface="Cambria"/>
                <a:cs typeface="Cambria"/>
              </a:rPr>
              <a:t> Ester;</a:t>
            </a:r>
            <a:endParaRPr lang="sk-SK" sz="2800" dirty="0">
              <a:latin typeface="Cambria"/>
              <a:cs typeface="Cambria"/>
            </a:endParaRPr>
          </a:p>
          <a:p>
            <a:pPr algn="just"/>
            <a:r>
              <a:rPr lang="en-GB" sz="2800" dirty="0" err="1">
                <a:latin typeface="Cambria"/>
                <a:cs typeface="Cambria"/>
              </a:rPr>
              <a:t>navzájom</a:t>
            </a:r>
            <a:r>
              <a:rPr lang="en-GB" sz="2800" dirty="0">
                <a:latin typeface="Cambria"/>
                <a:cs typeface="Cambria"/>
              </a:rPr>
              <a:t> </a:t>
            </a:r>
            <a:r>
              <a:rPr lang="en-GB" sz="2800" dirty="0" err="1">
                <a:latin typeface="Cambria"/>
                <a:cs typeface="Cambria"/>
              </a:rPr>
              <a:t>sa</a:t>
            </a:r>
            <a:r>
              <a:rPr lang="en-GB" sz="2800" dirty="0">
                <a:latin typeface="Cambria"/>
                <a:cs typeface="Cambria"/>
              </a:rPr>
              <a:t> </a:t>
            </a:r>
            <a:r>
              <a:rPr lang="en-GB" sz="2800" dirty="0" err="1">
                <a:latin typeface="Cambria"/>
                <a:cs typeface="Cambria"/>
              </a:rPr>
              <a:t>obdarovať</a:t>
            </a:r>
            <a:r>
              <a:rPr lang="en-GB" sz="2800" dirty="0">
                <a:latin typeface="Cambria"/>
                <a:cs typeface="Cambria"/>
              </a:rPr>
              <a:t> </a:t>
            </a:r>
            <a:r>
              <a:rPr lang="en-GB" sz="2800" dirty="0" err="1">
                <a:latin typeface="Cambria"/>
                <a:cs typeface="Cambria"/>
              </a:rPr>
              <a:t>darčekmi</a:t>
            </a:r>
            <a:r>
              <a:rPr lang="sk-SK" sz="2800" dirty="0">
                <a:latin typeface="Cambria"/>
                <a:cs typeface="Cambria"/>
              </a:rPr>
              <a:t>. Ide o potravinové darčeky, koláčiky a pod. a to čo najväčšiemu počtu priateľov. </a:t>
            </a:r>
          </a:p>
          <a:p>
            <a:pPr algn="just"/>
            <a:r>
              <a:rPr lang="en-GB" sz="2800" dirty="0" err="1">
                <a:latin typeface="Cambria"/>
                <a:cs typeface="Cambria"/>
              </a:rPr>
              <a:t>obdarovať</a:t>
            </a:r>
            <a:r>
              <a:rPr lang="en-GB" sz="2800" dirty="0">
                <a:latin typeface="Cambria"/>
                <a:cs typeface="Cambria"/>
              </a:rPr>
              <a:t> </a:t>
            </a:r>
            <a:r>
              <a:rPr lang="en-GB" sz="2800" dirty="0" err="1">
                <a:latin typeface="Cambria"/>
                <a:cs typeface="Cambria"/>
              </a:rPr>
              <a:t>chudobných</a:t>
            </a:r>
            <a:r>
              <a:rPr lang="sk-SK" sz="2800" dirty="0">
                <a:latin typeface="Cambria"/>
                <a:cs typeface="Cambria"/>
              </a:rPr>
              <a:t>, núdznych (aspoň dvom). </a:t>
            </a:r>
          </a:p>
          <a:p>
            <a:pPr algn="just"/>
            <a:r>
              <a:rPr lang="sk-SK" sz="2800" dirty="0">
                <a:latin typeface="Cambria"/>
                <a:cs typeface="Cambria"/>
              </a:rPr>
              <a:t>slávnostné jedlo. Pri ňom sa zvykne vysvetliť význam sviatku</a:t>
            </a:r>
          </a:p>
          <a:p>
            <a:pPr algn="just"/>
            <a:r>
              <a:rPr lang="sk-SK" sz="2800" dirty="0" smtClean="0">
                <a:latin typeface="Cambria"/>
                <a:cs typeface="Cambria"/>
              </a:rPr>
              <a:t>každý </a:t>
            </a:r>
            <a:r>
              <a:rPr lang="sk-SK" sz="2800" dirty="0">
                <a:latin typeface="Cambria"/>
                <a:cs typeface="Cambria"/>
              </a:rPr>
              <a:t>sa má veseliť.  </a:t>
            </a:r>
          </a:p>
          <a:p>
            <a:endParaRPr lang="sk-SK" dirty="0">
              <a:latin typeface="Arial" charset="0"/>
              <a:cs typeface="Arial" charset="0"/>
            </a:endParaRPr>
          </a:p>
          <a:p>
            <a:endParaRPr lang="en-GB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6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CBT_Purim_Collage_processe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76250"/>
            <a:ext cx="59055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59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sah 2"/>
          <p:cNvSpPr>
            <a:spLocks noGrp="1"/>
          </p:cNvSpPr>
          <p:nvPr>
            <p:ph idx="1"/>
          </p:nvPr>
        </p:nvSpPr>
        <p:spPr>
          <a:xfrm>
            <a:off x="624608" y="832849"/>
            <a:ext cx="7734728" cy="5340651"/>
          </a:xfrm>
        </p:spPr>
        <p:txBody>
          <a:bodyPr>
            <a:normAutofit/>
          </a:bodyPr>
          <a:lstStyle/>
          <a:p>
            <a:pPr algn="just"/>
            <a:r>
              <a:rPr lang="sk-SK" sz="2800" dirty="0">
                <a:latin typeface="Cambria"/>
                <a:cs typeface="Cambria"/>
              </a:rPr>
              <a:t>Deň pred sviatkom sa koná pôst – je to tzv. Esterin pôst, ktorá sa postila predtým, ako mala predstúpiť pred kráľa. Začína sa na úsvite a končí, keď vyjde prvá hviezda.</a:t>
            </a:r>
          </a:p>
          <a:p>
            <a:pPr algn="just"/>
            <a:r>
              <a:rPr lang="sk-SK" sz="2800" dirty="0" smtClean="0">
                <a:latin typeface="Cambria"/>
                <a:cs typeface="Cambria"/>
              </a:rPr>
              <a:t>Purim </a:t>
            </a:r>
            <a:r>
              <a:rPr lang="sk-SK" sz="2800" dirty="0">
                <a:latin typeface="Cambria"/>
                <a:cs typeface="Cambria"/>
              </a:rPr>
              <a:t>nepripomína nejaký viditeľný zázrak, ale je to neviditeľná Božia ruka prítomná v ľudských dejinách, ktorá ich ochránila.  </a:t>
            </a:r>
            <a:endParaRPr lang="sk-SK" sz="2800" dirty="0" smtClean="0">
              <a:latin typeface="Cambria"/>
              <a:cs typeface="Cambria"/>
            </a:endParaRPr>
          </a:p>
          <a:p>
            <a:pPr algn="just"/>
            <a:r>
              <a:rPr lang="sk-SK" sz="2800" dirty="0">
                <a:latin typeface="Cambria"/>
                <a:cs typeface="Cambria"/>
              </a:rPr>
              <a:t>Tento sviatok sa dnes podobá fašiangom. V tento deň máme piť „ad lo jada“ až kým nerozozná medzi Mardochejom a </a:t>
            </a:r>
            <a:r>
              <a:rPr lang="sk-SK" sz="2800" dirty="0" smtClean="0">
                <a:latin typeface="Cambria"/>
                <a:cs typeface="Cambria"/>
              </a:rPr>
              <a:t>Amanom.</a:t>
            </a:r>
            <a:endParaRPr lang="cs-CZ" sz="2800" dirty="0">
              <a:latin typeface="Cambria"/>
              <a:cs typeface="Cambria"/>
            </a:endParaRPr>
          </a:p>
          <a:p>
            <a:pPr algn="just"/>
            <a:endParaRPr lang="sk-SK" dirty="0">
              <a:latin typeface="Arial" charset="0"/>
              <a:cs typeface="Arial" charset="0"/>
            </a:endParaRPr>
          </a:p>
          <a:p>
            <a:endParaRPr lang="sk-SK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4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259252"/>
          </a:xfrm>
        </p:spPr>
        <p:txBody>
          <a:bodyPr/>
          <a:lstStyle/>
          <a:p>
            <a:r>
              <a:rPr lang="en-US" b="1" dirty="0" err="1" smtClean="0">
                <a:latin typeface="Cambria"/>
                <a:cs typeface="Cambria"/>
              </a:rPr>
              <a:t>Posolstvo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spisu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761565"/>
            <a:ext cx="8147051" cy="45368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dirty="0" err="1" smtClean="0">
                <a:latin typeface="Cambria"/>
                <a:cs typeface="Cambria"/>
              </a:rPr>
              <a:t>Kniha</a:t>
            </a:r>
            <a:r>
              <a:rPr lang="it-IT" sz="2400" dirty="0" smtClean="0">
                <a:latin typeface="Cambria"/>
                <a:cs typeface="Cambria"/>
              </a:rPr>
              <a:t> </a:t>
            </a:r>
            <a:r>
              <a:rPr lang="it-IT" sz="2400" dirty="0">
                <a:latin typeface="Cambria"/>
                <a:cs typeface="Cambria"/>
              </a:rPr>
              <a:t>Ester </a:t>
            </a:r>
            <a:r>
              <a:rPr lang="it-IT" sz="2400" dirty="0" err="1">
                <a:latin typeface="Cambria"/>
                <a:cs typeface="Cambria"/>
              </a:rPr>
              <a:t>svedčí</a:t>
            </a:r>
            <a:r>
              <a:rPr lang="it-IT" sz="2400" dirty="0">
                <a:latin typeface="Cambria"/>
                <a:cs typeface="Cambria"/>
              </a:rPr>
              <a:t> o </a:t>
            </a:r>
            <a:r>
              <a:rPr lang="it-IT" sz="2400" dirty="0" err="1">
                <a:latin typeface="Cambria"/>
                <a:cs typeface="Cambria"/>
              </a:rPr>
              <a:t>ich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vytrvalosti</a:t>
            </a:r>
            <a:r>
              <a:rPr lang="it-IT" sz="2400" dirty="0">
                <a:latin typeface="Cambria"/>
                <a:cs typeface="Cambria"/>
              </a:rPr>
              <a:t>, </a:t>
            </a:r>
            <a:r>
              <a:rPr lang="it-IT" sz="2400" dirty="0" err="1">
                <a:latin typeface="Cambria"/>
                <a:cs typeface="Cambria"/>
              </a:rPr>
              <a:t>ako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aj</a:t>
            </a:r>
            <a:r>
              <a:rPr lang="it-IT" sz="2400" dirty="0">
                <a:latin typeface="Cambria"/>
                <a:cs typeface="Cambria"/>
              </a:rPr>
              <a:t> o </a:t>
            </a:r>
            <a:r>
              <a:rPr lang="it-IT" sz="2400" dirty="0" err="1">
                <a:latin typeface="Cambria"/>
                <a:cs typeface="Cambria"/>
              </a:rPr>
              <a:t>tom</a:t>
            </a:r>
            <a:r>
              <a:rPr lang="it-IT" sz="2400" dirty="0">
                <a:latin typeface="Cambria"/>
                <a:cs typeface="Cambria"/>
              </a:rPr>
              <a:t>, </a:t>
            </a:r>
            <a:r>
              <a:rPr lang="it-IT" sz="2400" dirty="0" err="1">
                <a:latin typeface="Cambria"/>
                <a:cs typeface="Cambria"/>
              </a:rPr>
              <a:t>že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posledné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slovo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má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vždy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smtClean="0">
                <a:latin typeface="Cambria"/>
                <a:cs typeface="Cambria"/>
              </a:rPr>
              <a:t>Boh.</a:t>
            </a:r>
          </a:p>
          <a:p>
            <a:pPr algn="just"/>
            <a:r>
              <a:rPr lang="it-IT" sz="2400" dirty="0" smtClean="0">
                <a:latin typeface="Cambria"/>
                <a:cs typeface="Cambria"/>
              </a:rPr>
              <a:t>Ani </a:t>
            </a:r>
            <a:r>
              <a:rPr lang="it-IT" sz="2400" dirty="0">
                <a:latin typeface="Cambria"/>
                <a:cs typeface="Cambria"/>
              </a:rPr>
              <a:t>Ester ani </a:t>
            </a:r>
            <a:r>
              <a:rPr lang="it-IT" sz="2400" dirty="0" err="1">
                <a:latin typeface="Cambria"/>
                <a:cs typeface="Cambria"/>
              </a:rPr>
              <a:t>Mardochej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nevystupujú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nepriateľský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voči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štátu</a:t>
            </a:r>
            <a:r>
              <a:rPr lang="it-IT" sz="2400" dirty="0">
                <a:latin typeface="Cambria"/>
                <a:cs typeface="Cambria"/>
              </a:rPr>
              <a:t>, v </a:t>
            </a:r>
            <a:r>
              <a:rPr lang="it-IT" sz="2400" dirty="0" err="1">
                <a:latin typeface="Cambria"/>
                <a:cs typeface="Cambria"/>
              </a:rPr>
              <a:t>ktorom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žijú</a:t>
            </a:r>
            <a:r>
              <a:rPr lang="it-IT" sz="2400" dirty="0">
                <a:latin typeface="Cambria"/>
                <a:cs typeface="Cambria"/>
              </a:rPr>
              <a:t>. </a:t>
            </a:r>
            <a:r>
              <a:rPr lang="it-IT" sz="2400" dirty="0" err="1">
                <a:latin typeface="Cambria"/>
                <a:cs typeface="Cambria"/>
              </a:rPr>
              <a:t>Práve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naopak</a:t>
            </a:r>
            <a:r>
              <a:rPr lang="it-IT" sz="2400" dirty="0">
                <a:latin typeface="Cambria"/>
                <a:cs typeface="Cambria"/>
              </a:rPr>
              <a:t>, </a:t>
            </a:r>
            <a:r>
              <a:rPr lang="it-IT" sz="2400" dirty="0" err="1">
                <a:latin typeface="Cambria"/>
                <a:cs typeface="Cambria"/>
              </a:rPr>
              <a:t>preukazujú</a:t>
            </a:r>
            <a:r>
              <a:rPr lang="it-IT" sz="2400" dirty="0">
                <a:latin typeface="Cambria"/>
                <a:cs typeface="Cambria"/>
              </a:rPr>
              <a:t> mu </a:t>
            </a:r>
            <a:r>
              <a:rPr lang="it-IT" sz="2400" dirty="0" err="1">
                <a:latin typeface="Cambria"/>
                <a:cs typeface="Cambria"/>
              </a:rPr>
              <a:t>svoje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služby</a:t>
            </a:r>
            <a:r>
              <a:rPr lang="it-IT" sz="2400" dirty="0">
                <a:latin typeface="Cambria"/>
                <a:cs typeface="Cambria"/>
              </a:rPr>
              <a:t>. </a:t>
            </a:r>
            <a:r>
              <a:rPr lang="it-IT" sz="2400" dirty="0" err="1">
                <a:latin typeface="Cambria"/>
                <a:cs typeface="Cambria"/>
              </a:rPr>
              <a:t>Nepriateľom</a:t>
            </a:r>
            <a:r>
              <a:rPr lang="it-IT" sz="2400" dirty="0">
                <a:latin typeface="Cambria"/>
                <a:cs typeface="Cambria"/>
              </a:rPr>
              <a:t> je </a:t>
            </a:r>
            <a:r>
              <a:rPr lang="it-IT" sz="2400" dirty="0" err="1">
                <a:latin typeface="Cambria"/>
                <a:cs typeface="Cambria"/>
              </a:rPr>
              <a:t>Aman</a:t>
            </a:r>
            <a:r>
              <a:rPr lang="it-IT" sz="2400" dirty="0">
                <a:latin typeface="Cambria"/>
                <a:cs typeface="Cambria"/>
              </a:rPr>
              <a:t>. </a:t>
            </a:r>
            <a:endParaRPr lang="it-IT" sz="2400" dirty="0" smtClean="0">
              <a:latin typeface="Cambria"/>
              <a:cs typeface="Cambria"/>
            </a:endParaRPr>
          </a:p>
          <a:p>
            <a:pPr algn="just"/>
            <a:r>
              <a:rPr lang="it-IT" sz="2400" dirty="0" err="1" smtClean="0">
                <a:latin typeface="Cambria"/>
                <a:cs typeface="Cambria"/>
              </a:rPr>
              <a:t>Praktizovaná</a:t>
            </a:r>
            <a:r>
              <a:rPr lang="it-IT" sz="2400" dirty="0" smtClean="0">
                <a:latin typeface="Cambria"/>
                <a:cs typeface="Cambria"/>
              </a:rPr>
              <a:t> </a:t>
            </a:r>
            <a:r>
              <a:rPr lang="it-IT" sz="2400" dirty="0">
                <a:latin typeface="Cambria"/>
                <a:cs typeface="Cambria"/>
              </a:rPr>
              <a:t>viera </a:t>
            </a:r>
            <a:r>
              <a:rPr lang="it-IT" sz="2400" dirty="0" err="1">
                <a:latin typeface="Cambria"/>
                <a:cs typeface="Cambria"/>
              </a:rPr>
              <a:t>môže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často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priviesť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veriaceho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ku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konaniu</a:t>
            </a:r>
            <a:r>
              <a:rPr lang="it-IT" sz="2400" dirty="0">
                <a:latin typeface="Cambria"/>
                <a:cs typeface="Cambria"/>
              </a:rPr>
              <a:t>, </a:t>
            </a:r>
            <a:r>
              <a:rPr lang="it-IT" sz="2400" dirty="0" err="1">
                <a:latin typeface="Cambria"/>
                <a:cs typeface="Cambria"/>
              </a:rPr>
              <a:t>ktoré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vzbudí</a:t>
            </a:r>
            <a:r>
              <a:rPr lang="it-IT" sz="2400" dirty="0">
                <a:latin typeface="Cambria"/>
                <a:cs typeface="Cambria"/>
              </a:rPr>
              <a:t> v </a:t>
            </a:r>
            <a:r>
              <a:rPr lang="it-IT" sz="2400" dirty="0" err="1">
                <a:latin typeface="Cambria"/>
                <a:cs typeface="Cambria"/>
              </a:rPr>
              <a:t>očiach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tohto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sveta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nepriateľstvo</a:t>
            </a:r>
            <a:r>
              <a:rPr lang="it-IT" sz="2400" dirty="0">
                <a:latin typeface="Cambria"/>
                <a:cs typeface="Cambria"/>
              </a:rPr>
              <a:t>. </a:t>
            </a:r>
            <a:r>
              <a:rPr lang="it-IT" sz="2400" dirty="0" err="1">
                <a:latin typeface="Cambria"/>
                <a:cs typeface="Cambria"/>
              </a:rPr>
              <a:t>Zdôraznená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vernosť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Bohu</a:t>
            </a:r>
            <a:r>
              <a:rPr lang="it-IT" sz="2400" dirty="0">
                <a:latin typeface="Cambria"/>
                <a:cs typeface="Cambria"/>
              </a:rPr>
              <a:t> v </a:t>
            </a:r>
            <a:r>
              <a:rPr lang="it-IT" sz="2400" dirty="0" err="1">
                <a:latin typeface="Cambria"/>
                <a:cs typeface="Cambria"/>
              </a:rPr>
              <a:t>knihe</a:t>
            </a:r>
            <a:r>
              <a:rPr lang="it-IT" sz="2400" dirty="0">
                <a:latin typeface="Cambria"/>
                <a:cs typeface="Cambria"/>
              </a:rPr>
              <a:t> je </a:t>
            </a:r>
            <a:r>
              <a:rPr lang="it-IT" sz="2400" dirty="0" err="1">
                <a:latin typeface="Cambria"/>
                <a:cs typeface="Cambria"/>
              </a:rPr>
              <a:t>dobrým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posolstvom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aj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pre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kresťana</a:t>
            </a:r>
            <a:r>
              <a:rPr lang="it-IT" sz="2400" dirty="0">
                <a:latin typeface="Cambria"/>
                <a:cs typeface="Cambria"/>
              </a:rPr>
              <a:t>. </a:t>
            </a:r>
            <a:r>
              <a:rPr lang="it-IT" sz="2400" dirty="0" err="1">
                <a:latin typeface="Cambria"/>
                <a:cs typeface="Cambria"/>
              </a:rPr>
              <a:t>Kniha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dáva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povzbudzujúci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príklad</a:t>
            </a:r>
            <a:r>
              <a:rPr lang="it-IT" sz="2400" dirty="0">
                <a:latin typeface="Cambria"/>
                <a:cs typeface="Cambria"/>
              </a:rPr>
              <a:t> v </a:t>
            </a:r>
            <a:r>
              <a:rPr lang="it-IT" sz="2400" dirty="0" err="1">
                <a:latin typeface="Cambria"/>
                <a:cs typeface="Cambria"/>
              </a:rPr>
              <a:t>postavách</a:t>
            </a:r>
            <a:r>
              <a:rPr lang="it-IT" sz="2400" dirty="0">
                <a:latin typeface="Cambria"/>
                <a:cs typeface="Cambria"/>
              </a:rPr>
              <a:t> Ester a </a:t>
            </a:r>
            <a:r>
              <a:rPr lang="it-IT" sz="2400" dirty="0" err="1">
                <a:latin typeface="Cambria"/>
                <a:cs typeface="Cambria"/>
              </a:rPr>
              <a:t>Mardocheja</a:t>
            </a:r>
            <a:r>
              <a:rPr lang="it-IT" sz="2400" dirty="0">
                <a:latin typeface="Cambria"/>
                <a:cs typeface="Cambria"/>
              </a:rPr>
              <a:t>, </a:t>
            </a:r>
            <a:r>
              <a:rPr lang="it-IT" sz="2400" dirty="0" err="1">
                <a:latin typeface="Cambria"/>
                <a:cs typeface="Cambria"/>
              </a:rPr>
              <a:t>že</a:t>
            </a:r>
            <a:r>
              <a:rPr lang="it-IT" sz="2400" dirty="0">
                <a:latin typeface="Cambria"/>
                <a:cs typeface="Cambria"/>
              </a:rPr>
              <a:t> sa </a:t>
            </a:r>
            <a:r>
              <a:rPr lang="it-IT" sz="2400" dirty="0" err="1">
                <a:latin typeface="Cambria"/>
                <a:cs typeface="Cambria"/>
              </a:rPr>
              <a:t>nemožno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nikdy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vzdať</a:t>
            </a:r>
            <a:r>
              <a:rPr lang="it-IT" sz="2400" dirty="0">
                <a:latin typeface="Cambria"/>
                <a:cs typeface="Cambria"/>
              </a:rPr>
              <a:t>, </a:t>
            </a:r>
            <a:r>
              <a:rPr lang="it-IT" sz="2400" dirty="0" err="1">
                <a:latin typeface="Cambria"/>
                <a:cs typeface="Cambria"/>
              </a:rPr>
              <a:t>ale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vždy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treba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dúfať</a:t>
            </a:r>
            <a:r>
              <a:rPr lang="it-IT" sz="2400" dirty="0">
                <a:latin typeface="Cambria"/>
                <a:cs typeface="Cambria"/>
              </a:rPr>
              <a:t> v </a:t>
            </a:r>
            <a:r>
              <a:rPr lang="it-IT" sz="2400" dirty="0" err="1">
                <a:latin typeface="Cambria"/>
                <a:cs typeface="Cambria"/>
              </a:rPr>
              <a:t>Boha</a:t>
            </a:r>
            <a:r>
              <a:rPr lang="it-IT" sz="2400" dirty="0">
                <a:latin typeface="Cambria"/>
                <a:cs typeface="Cambria"/>
              </a:rPr>
              <a:t> a </a:t>
            </a:r>
            <a:r>
              <a:rPr lang="it-IT" sz="2400" dirty="0" err="1">
                <a:latin typeface="Cambria"/>
                <a:cs typeface="Cambria"/>
              </a:rPr>
              <a:t>očakávať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jeho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pomoc</a:t>
            </a:r>
            <a:r>
              <a:rPr lang="it-IT" sz="2400" dirty="0">
                <a:latin typeface="Cambria"/>
                <a:cs typeface="Cambria"/>
              </a:rPr>
              <a:t>. </a:t>
            </a:r>
            <a:endParaRPr lang="it-IT" sz="2400" dirty="0" smtClean="0">
              <a:latin typeface="Cambria"/>
              <a:cs typeface="Cambria"/>
            </a:endParaRPr>
          </a:p>
          <a:p>
            <a:pPr algn="just"/>
            <a:r>
              <a:rPr lang="it-IT" sz="2400" dirty="0" smtClean="0">
                <a:latin typeface="Cambria"/>
                <a:cs typeface="Cambria"/>
              </a:rPr>
              <a:t>V </a:t>
            </a:r>
            <a:r>
              <a:rPr lang="it-IT" sz="2400" dirty="0" err="1">
                <a:latin typeface="Cambria"/>
                <a:cs typeface="Cambria"/>
              </a:rPr>
              <a:t>knihe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 smtClean="0">
                <a:latin typeface="Cambria"/>
                <a:cs typeface="Cambria"/>
              </a:rPr>
              <a:t>vystupuje</a:t>
            </a:r>
            <a:r>
              <a:rPr lang="it-IT" sz="2400" dirty="0" smtClean="0">
                <a:latin typeface="Cambria"/>
                <a:cs typeface="Cambria"/>
              </a:rPr>
              <a:t> </a:t>
            </a:r>
            <a:r>
              <a:rPr lang="it-IT" sz="2400" dirty="0">
                <a:latin typeface="Cambria"/>
                <a:cs typeface="Cambria"/>
              </a:rPr>
              <a:t>do </a:t>
            </a:r>
            <a:r>
              <a:rPr lang="it-IT" sz="2400" dirty="0" err="1">
                <a:latin typeface="Cambria"/>
                <a:cs typeface="Cambria"/>
              </a:rPr>
              <a:t>popredia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dôležitosť</a:t>
            </a:r>
            <a:r>
              <a:rPr lang="it-IT" sz="2400" dirty="0">
                <a:latin typeface="Cambria"/>
                <a:cs typeface="Cambria"/>
              </a:rPr>
              <a:t> </a:t>
            </a:r>
            <a:r>
              <a:rPr lang="it-IT" sz="2400" dirty="0" err="1">
                <a:latin typeface="Cambria"/>
                <a:cs typeface="Cambria"/>
              </a:rPr>
              <a:t>modltiby</a:t>
            </a:r>
            <a:r>
              <a:rPr lang="it-IT" sz="2400" dirty="0">
                <a:latin typeface="Cambria"/>
                <a:cs typeface="Cambria"/>
              </a:rPr>
              <a:t> a </a:t>
            </a:r>
            <a:r>
              <a:rPr lang="it-IT" sz="2400" dirty="0" err="1">
                <a:latin typeface="Cambria"/>
                <a:cs typeface="Cambria"/>
              </a:rPr>
              <a:t>askézy</a:t>
            </a:r>
            <a:r>
              <a:rPr lang="it-IT" sz="2400" dirty="0">
                <a:latin typeface="Cambria"/>
                <a:cs typeface="Cambria"/>
              </a:rPr>
              <a:t>.</a:t>
            </a:r>
            <a:endParaRPr lang="cs-CZ" sz="24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41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19</TotalTime>
  <Words>458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Saddle</vt:lpstr>
      <vt:lpstr>KNIHA ESTER</vt:lpstr>
      <vt:lpstr>Charakteristika spisu</vt:lpstr>
      <vt:lpstr>Dej príbehu záchrany</vt:lpstr>
      <vt:lpstr>5 predpisov na sviatok Purím</vt:lpstr>
      <vt:lpstr>PowerPoint Presentation</vt:lpstr>
      <vt:lpstr>PowerPoint Presentation</vt:lpstr>
      <vt:lpstr>Posolstvo spisu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KNIHA ESTER</dc:title>
  <dc:creator>Frantisek Trstensky</dc:creator>
  <cp:lastModifiedBy>Frantisek Trstensky</cp:lastModifiedBy>
  <cp:revision>9</cp:revision>
  <dcterms:created xsi:type="dcterms:W3CDTF">2022-11-27T07:58:12Z</dcterms:created>
  <dcterms:modified xsi:type="dcterms:W3CDTF">2022-11-27T08:17:39Z</dcterms:modified>
</cp:coreProperties>
</file>