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63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348" y="1371600"/>
            <a:ext cx="8147304" cy="1344168"/>
          </a:xfrm>
        </p:spPr>
        <p:txBody>
          <a:bodyPr vert="horz" lIns="91440" tIns="45720" rIns="91440" bIns="45720" rtlCol="0" anchor="b" anchorCtr="0"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algn="ctr" defTabSz="914400" rtl="0" eaLnBrk="1" latinLnBrk="0" hangingPunct="1">
              <a:lnSpc>
                <a:spcPts val="64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348" y="2715767"/>
            <a:ext cx="8147304" cy="66751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None/>
              <a:defRPr sz="2200" b="0" kern="120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805045" y="430306"/>
            <a:ext cx="3840480" cy="5432612"/>
          </a:xfrm>
          <a:solidFill>
            <a:schemeClr val="bg1">
              <a:lumMod val="8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76200" dist="12700" dir="5400000" sx="100500" sy="100500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extrusionH="50800">
            <a:extrusionClr>
              <a:schemeClr val="tx1"/>
            </a:extrusionClr>
            <a:contourClr>
              <a:schemeClr val="tx1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chemeClr val="accent2">
                  <a:lumMod val="50000"/>
                  <a:lumOff val="50000"/>
                </a:schemeClr>
              </a:buClr>
              <a:buSzPct val="75000"/>
              <a:buFont typeface="Wingdings 2" pitchFamily="18" charset="2"/>
              <a:buNone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7pPr marL="2743200" indent="-457200">
              <a:defRPr/>
            </a:lvl7pPr>
            <a:lvl8pPr marL="2743200" indent="-457200">
              <a:defRPr/>
            </a:lvl8pPr>
            <a:lvl9pPr marL="2743200" indent="-457200">
              <a:defRPr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1412" y="417513"/>
            <a:ext cx="1600200" cy="5708650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1174" y="417513"/>
            <a:ext cx="6499225" cy="57086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475" y="4343398"/>
            <a:ext cx="8147049" cy="1346013"/>
          </a:xfrm>
        </p:spPr>
        <p:txBody>
          <a:bodyPr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>
              <a:lnSpc>
                <a:spcPts val="6400"/>
              </a:lnSpc>
              <a:defRPr sz="60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475" y="5688105"/>
            <a:ext cx="8147050" cy="663387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>
              <a:spcBef>
                <a:spcPts val="0"/>
              </a:spcBef>
              <a:buNone/>
              <a:defRPr b="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981200" y="685800"/>
            <a:ext cx="5181600" cy="3352800"/>
          </a:xfrm>
          <a:solidFill>
            <a:schemeClr val="tx1">
              <a:lumMod val="75000"/>
            </a:schemeClr>
          </a:solidFill>
          <a:ln w="127000" cap="sq">
            <a:solidFill>
              <a:schemeClr val="tx1"/>
            </a:solidFill>
            <a:miter lim="800000"/>
          </a:ln>
          <a:effectLst>
            <a:outerShdw blurRad="63500" sx="101000" sy="101000" algn="ctr" rotWithShape="0">
              <a:schemeClr val="bg2">
                <a:lumMod val="20000"/>
                <a:lumOff val="80000"/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9000000"/>
            </a:lightRig>
          </a:scene3d>
          <a:sp3d prstMaterial="matte">
            <a:bevelT w="12700" prst="relaxedInset"/>
            <a:bevelB w="38100" h="127000" prst="relaxedInset"/>
            <a:extrusionClr>
              <a:schemeClr val="tx1"/>
            </a:extrusionClr>
            <a:contourClr>
              <a:schemeClr val="tx1"/>
            </a:contourClr>
          </a:sp3d>
        </p:spPr>
        <p:txBody>
          <a:bodyPr/>
          <a:lstStyle>
            <a:lvl1pPr>
              <a:buNone/>
              <a:defRPr/>
            </a:lvl1pPr>
          </a:lstStyle>
          <a:p>
            <a:r>
              <a:rPr lang="sk-SK" smtClean="0"/>
              <a:t>Drag picture to placeholder or click icon to add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1774826"/>
            <a:ext cx="8147050" cy="1873250"/>
          </a:xfrm>
        </p:spPr>
        <p:txBody>
          <a:bodyPr anchor="b" anchorCtr="0"/>
          <a:lstStyle>
            <a:lvl1pPr algn="ctr">
              <a:defRPr sz="6000" b="0" cap="none" baseline="0"/>
            </a:lvl1pPr>
          </a:lstStyle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3654519"/>
            <a:ext cx="8147050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475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5046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2290763" indent="-461963"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75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5046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5046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502920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05045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2532" y="403412"/>
            <a:ext cx="3840480" cy="572275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k-SK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761565"/>
            <a:ext cx="8147051" cy="4364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2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A32026-FA75-D049-8D8A-45B90C794682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176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02FC7BB-8F5B-714A-9134-690E941B97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latin typeface="Cambria"/>
                <a:cs typeface="Cambria"/>
              </a:rPr>
              <a:t>KNIHA ESTER</a:t>
            </a:r>
            <a:endParaRPr lang="en-US" sz="6600" b="1" dirty="0"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st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968" y="3496535"/>
            <a:ext cx="3901440" cy="258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09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/>
                <a:cs typeface="Cambria"/>
              </a:rPr>
              <a:t>Charakteristika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spisu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788" y="1761565"/>
            <a:ext cx="8041738" cy="4547274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sz="2400" dirty="0">
                <a:latin typeface="Cambria"/>
                <a:cs typeface="Cambria"/>
              </a:rPr>
              <a:t>Jestvujú dve verzie knihy: hebrejská a grécka. </a:t>
            </a:r>
            <a:r>
              <a:rPr lang="sk-SK" sz="2400" dirty="0" smtClean="0">
                <a:latin typeface="Cambria"/>
                <a:cs typeface="Cambria"/>
              </a:rPr>
              <a:t>Hebrejská </a:t>
            </a:r>
            <a:r>
              <a:rPr lang="sk-SK" sz="2400" dirty="0">
                <a:latin typeface="Cambria"/>
                <a:cs typeface="Cambria"/>
              </a:rPr>
              <a:t>verzia je asi o 1/3 kratšia; grécka verzia je dlhšia o deuterokánonické časti, ktoré Hieronym v latinskom preklade do Vulgáty umiestnil na konci knihy. Slovenský text </a:t>
            </a:r>
            <a:r>
              <a:rPr lang="sk-SK" sz="2400" dirty="0" smtClean="0">
                <a:latin typeface="Cambria"/>
                <a:cs typeface="Cambria"/>
              </a:rPr>
              <a:t>ich má na </a:t>
            </a:r>
            <a:r>
              <a:rPr lang="sk-SK" sz="2400" dirty="0">
                <a:latin typeface="Cambria"/>
                <a:cs typeface="Cambria"/>
              </a:rPr>
              <a:t>konci knihy</a:t>
            </a:r>
            <a:r>
              <a:rPr lang="sk-SK" sz="2400" dirty="0" smtClean="0">
                <a:latin typeface="Cambria"/>
                <a:cs typeface="Cambria"/>
              </a:rPr>
              <a:t>.</a:t>
            </a:r>
          </a:p>
          <a:p>
            <a:pPr algn="just"/>
            <a:r>
              <a:rPr lang="sk-SK" sz="2400" dirty="0" smtClean="0">
                <a:latin typeface="Cambria"/>
                <a:cs typeface="Cambria"/>
              </a:rPr>
              <a:t>Spis podáva situáciu </a:t>
            </a:r>
            <a:r>
              <a:rPr lang="sk-SK" sz="2400" dirty="0">
                <a:latin typeface="Cambria"/>
                <a:cs typeface="Cambria"/>
              </a:rPr>
              <a:t>židovského národa počas perzského panovania, keď Aman, po kráľovi druhý muž v krajine, plánuje zahubiť Židov. Boh prostredníctvom Ester a jej príbuzného Mardocheja zachráni národ. </a:t>
            </a:r>
            <a:endParaRPr lang="sk-SK" sz="2400" dirty="0" smtClean="0">
              <a:latin typeface="Cambria"/>
              <a:cs typeface="Cambria"/>
            </a:endParaRPr>
          </a:p>
          <a:p>
            <a:pPr algn="just"/>
            <a:r>
              <a:rPr lang="it-IT" sz="2400" dirty="0" err="1"/>
              <a:t>Kniha</a:t>
            </a:r>
            <a:r>
              <a:rPr lang="it-IT" sz="2400" dirty="0"/>
              <a:t> </a:t>
            </a:r>
            <a:r>
              <a:rPr lang="it-IT" sz="2400" dirty="0" err="1"/>
              <a:t>vznikla</a:t>
            </a:r>
            <a:r>
              <a:rPr lang="it-IT" sz="2400" dirty="0"/>
              <a:t> v 3. - 2. </a:t>
            </a:r>
            <a:r>
              <a:rPr lang="it-IT" sz="2400" dirty="0" err="1"/>
              <a:t>stor</a:t>
            </a:r>
            <a:r>
              <a:rPr lang="it-IT" sz="2400" dirty="0"/>
              <a:t>. </a:t>
            </a:r>
            <a:r>
              <a:rPr lang="it-IT" sz="2400" dirty="0" err="1"/>
              <a:t>pred</a:t>
            </a:r>
            <a:r>
              <a:rPr lang="it-IT" sz="2400" dirty="0"/>
              <a:t> Kr. </a:t>
            </a:r>
            <a:r>
              <a:rPr lang="it-IT" sz="2400" dirty="0" err="1"/>
              <a:t>pravdepodobne</a:t>
            </a:r>
            <a:r>
              <a:rPr lang="it-IT" sz="2400" dirty="0"/>
              <a:t> v </a:t>
            </a:r>
            <a:r>
              <a:rPr lang="it-IT" sz="2400" dirty="0" err="1"/>
              <a:t>Mezopotámii</a:t>
            </a:r>
            <a:r>
              <a:rPr lang="it-IT" sz="2400" dirty="0"/>
              <a:t>. </a:t>
            </a:r>
            <a:endParaRPr lang="cs-CZ" sz="2400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01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103093"/>
          </a:xfrm>
        </p:spPr>
        <p:txBody>
          <a:bodyPr/>
          <a:lstStyle/>
          <a:p>
            <a:r>
              <a:rPr lang="en-US" b="1" dirty="0" err="1" smtClean="0">
                <a:latin typeface="Cambria"/>
                <a:cs typeface="Cambria"/>
              </a:rPr>
              <a:t>Dej</a:t>
            </a:r>
            <a:r>
              <a:rPr lang="en-US" b="1" dirty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príbehu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záchrany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301328"/>
            <a:ext cx="8147051" cy="5142850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dirty="0" smtClean="0">
                <a:latin typeface="Cambria"/>
                <a:cs typeface="Cambria"/>
              </a:rPr>
              <a:t>Dej sa odohráva v meste Súzy. Kráľ </a:t>
            </a:r>
            <a:r>
              <a:rPr lang="sk-SK" dirty="0">
                <a:latin typeface="Cambria"/>
                <a:cs typeface="Cambria"/>
              </a:rPr>
              <a:t>Xerxes I. usporiadal </a:t>
            </a:r>
            <a:r>
              <a:rPr lang="sk-SK" dirty="0" smtClean="0">
                <a:latin typeface="Cambria"/>
                <a:cs typeface="Cambria"/>
              </a:rPr>
              <a:t>hostinu</a:t>
            </a:r>
            <a:r>
              <a:rPr lang="sk-SK" dirty="0">
                <a:latin typeface="Cambria"/>
                <a:cs typeface="Cambria"/>
              </a:rPr>
              <a:t>, </a:t>
            </a:r>
            <a:r>
              <a:rPr lang="sk-SK" dirty="0" smtClean="0">
                <a:latin typeface="Cambria"/>
                <a:cs typeface="Cambria"/>
              </a:rPr>
              <a:t>Kráľ </a:t>
            </a:r>
            <a:r>
              <a:rPr lang="sk-SK" dirty="0">
                <a:latin typeface="Cambria"/>
                <a:cs typeface="Cambria"/>
              </a:rPr>
              <a:t>z rozmaru a pod vplyvom </a:t>
            </a:r>
            <a:r>
              <a:rPr lang="sk-SK" dirty="0" smtClean="0">
                <a:latin typeface="Cambria"/>
                <a:cs typeface="Cambria"/>
              </a:rPr>
              <a:t>vína</a:t>
            </a:r>
            <a:r>
              <a:rPr lang="sk-SK" dirty="0">
                <a:latin typeface="Cambria"/>
                <a:cs typeface="Cambria"/>
              </a:rPr>
              <a:t> </a:t>
            </a:r>
            <a:r>
              <a:rPr lang="sk-SK" dirty="0" smtClean="0">
                <a:latin typeface="Cambria"/>
                <a:cs typeface="Cambria"/>
              </a:rPr>
              <a:t>sa </a:t>
            </a:r>
            <a:r>
              <a:rPr lang="sk-SK" dirty="0">
                <a:latin typeface="Cambria"/>
                <a:cs typeface="Cambria"/>
              </a:rPr>
              <a:t>rozhodol predstaviť hosťom </a:t>
            </a:r>
            <a:r>
              <a:rPr lang="sk-SK" dirty="0" smtClean="0">
                <a:latin typeface="Cambria"/>
                <a:cs typeface="Cambria"/>
              </a:rPr>
              <a:t>kráľovnú Vasti, </a:t>
            </a:r>
            <a:r>
              <a:rPr lang="sk-SK" dirty="0">
                <a:latin typeface="Cambria"/>
                <a:cs typeface="Cambria"/>
              </a:rPr>
              <a:t>ale tá to odmietla </a:t>
            </a:r>
            <a:r>
              <a:rPr lang="sk-SK" dirty="0" smtClean="0">
                <a:latin typeface="Cambria"/>
                <a:cs typeface="Cambria"/>
              </a:rPr>
              <a:t>Nato </a:t>
            </a:r>
            <a:r>
              <a:rPr lang="sk-SK" dirty="0">
                <a:latin typeface="Cambria"/>
                <a:cs typeface="Cambria"/>
              </a:rPr>
              <a:t>ju kráľ dal zosadiť z jej hodnosti </a:t>
            </a:r>
            <a:r>
              <a:rPr lang="sk-SK" dirty="0" smtClean="0">
                <a:latin typeface="Cambria"/>
                <a:cs typeface="Cambria"/>
              </a:rPr>
              <a:t>kráľovnej. Za kráľovnú je zvolená Ester. </a:t>
            </a:r>
          </a:p>
          <a:p>
            <a:pPr algn="just"/>
            <a:r>
              <a:rPr lang="sk-SK" dirty="0" smtClean="0">
                <a:latin typeface="Cambria"/>
                <a:cs typeface="Cambria"/>
              </a:rPr>
              <a:t>Bola </a:t>
            </a:r>
            <a:r>
              <a:rPr lang="sk-SK" dirty="0">
                <a:latin typeface="Cambria"/>
                <a:cs typeface="Cambria"/>
              </a:rPr>
              <a:t>to adoptovaná dcéra Mardocheja; jej vlastní rodičia jej umreli, a tak ju vychovával jej príbuzný Mardochej. Ester z opatrnosti zamlčala svoj </a:t>
            </a:r>
            <a:r>
              <a:rPr lang="sk-SK" dirty="0" smtClean="0">
                <a:latin typeface="Cambria"/>
                <a:cs typeface="Cambria"/>
              </a:rPr>
              <a:t>pôvod. Mardochej odkryje pripravované </a:t>
            </a:r>
            <a:r>
              <a:rPr lang="sk-SK" dirty="0">
                <a:latin typeface="Cambria"/>
                <a:cs typeface="Cambria"/>
              </a:rPr>
              <a:t>sprisahanie proti </a:t>
            </a:r>
            <a:r>
              <a:rPr lang="sk-SK" dirty="0" smtClean="0">
                <a:latin typeface="Cambria"/>
                <a:cs typeface="Cambria"/>
              </a:rPr>
              <a:t>kráľovi.</a:t>
            </a:r>
          </a:p>
          <a:p>
            <a:pPr algn="just"/>
            <a:r>
              <a:rPr lang="it-IT" dirty="0" err="1" smtClean="0">
                <a:latin typeface="Cambria"/>
                <a:cs typeface="Cambria"/>
              </a:rPr>
              <a:t>Aman</a:t>
            </a:r>
            <a:r>
              <a:rPr lang="it-IT" dirty="0" smtClean="0">
                <a:latin typeface="Cambria"/>
                <a:cs typeface="Cambria"/>
              </a:rPr>
              <a:t> sa </a:t>
            </a:r>
            <a:r>
              <a:rPr lang="it-IT" dirty="0" err="1" smtClean="0">
                <a:latin typeface="Cambria"/>
                <a:cs typeface="Cambria"/>
              </a:rPr>
              <a:t>rozhodne</a:t>
            </a:r>
            <a:r>
              <a:rPr lang="it-IT" dirty="0" smtClean="0">
                <a:latin typeface="Cambria"/>
                <a:cs typeface="Cambria"/>
              </a:rPr>
              <a:t> </a:t>
            </a:r>
            <a:r>
              <a:rPr lang="it-IT" dirty="0" err="1" smtClean="0">
                <a:latin typeface="Cambria"/>
                <a:cs typeface="Cambria"/>
              </a:rPr>
              <a:t>zničiť</a:t>
            </a:r>
            <a:r>
              <a:rPr lang="it-IT" dirty="0" smtClean="0">
                <a:latin typeface="Cambria"/>
                <a:cs typeface="Cambria"/>
              </a:rPr>
              <a:t> </a:t>
            </a:r>
            <a:r>
              <a:rPr lang="it-IT" dirty="0" err="1" smtClean="0">
                <a:latin typeface="Cambria"/>
                <a:cs typeface="Cambria"/>
              </a:rPr>
              <a:t>židov</a:t>
            </a:r>
            <a:r>
              <a:rPr lang="it-IT" dirty="0" smtClean="0">
                <a:latin typeface="Cambria"/>
                <a:cs typeface="Cambria"/>
              </a:rPr>
              <a:t>. </a:t>
            </a:r>
            <a:r>
              <a:rPr lang="it-IT" dirty="0" err="1" smtClean="0">
                <a:latin typeface="Cambria"/>
                <a:cs typeface="Cambria"/>
              </a:rPr>
              <a:t>Mardochej</a:t>
            </a:r>
            <a:r>
              <a:rPr lang="it-IT" dirty="0" smtClean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začal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konať</a:t>
            </a:r>
            <a:r>
              <a:rPr lang="it-IT" dirty="0">
                <a:latin typeface="Cambria"/>
                <a:cs typeface="Cambria"/>
              </a:rPr>
              <a:t>. </a:t>
            </a:r>
            <a:r>
              <a:rPr lang="it-IT" dirty="0" err="1">
                <a:latin typeface="Cambria"/>
                <a:cs typeface="Cambria"/>
              </a:rPr>
              <a:t>N</a:t>
            </a:r>
            <a:r>
              <a:rPr lang="it-IT" dirty="0" err="1" smtClean="0">
                <a:latin typeface="Cambria"/>
                <a:cs typeface="Cambria"/>
              </a:rPr>
              <a:t>adviazal</a:t>
            </a:r>
            <a:r>
              <a:rPr lang="it-IT" dirty="0" smtClean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kontakt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s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kráľovnou</a:t>
            </a:r>
            <a:r>
              <a:rPr lang="it-IT" dirty="0">
                <a:latin typeface="Cambria"/>
                <a:cs typeface="Cambria"/>
              </a:rPr>
              <a:t> Ester a </a:t>
            </a:r>
            <a:r>
              <a:rPr lang="it-IT" dirty="0" err="1">
                <a:latin typeface="Cambria"/>
                <a:cs typeface="Cambria"/>
              </a:rPr>
              <a:t>žiadal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ju</a:t>
            </a:r>
            <a:r>
              <a:rPr lang="it-IT" dirty="0">
                <a:latin typeface="Cambria"/>
                <a:cs typeface="Cambria"/>
              </a:rPr>
              <a:t>, </a:t>
            </a:r>
            <a:r>
              <a:rPr lang="it-IT" dirty="0" err="1">
                <a:latin typeface="Cambria"/>
                <a:cs typeface="Cambria"/>
              </a:rPr>
              <a:t>aby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zasiahla</a:t>
            </a:r>
            <a:r>
              <a:rPr lang="it-IT" dirty="0">
                <a:latin typeface="Cambria"/>
                <a:cs typeface="Cambria"/>
              </a:rPr>
              <a:t> u </a:t>
            </a:r>
            <a:r>
              <a:rPr lang="it-IT" dirty="0" err="1">
                <a:latin typeface="Cambria"/>
                <a:cs typeface="Cambria"/>
              </a:rPr>
              <a:t>kráľa</a:t>
            </a:r>
            <a:r>
              <a:rPr lang="it-IT" dirty="0">
                <a:latin typeface="Cambria"/>
                <a:cs typeface="Cambria"/>
              </a:rPr>
              <a:t> v </a:t>
            </a:r>
            <a:r>
              <a:rPr lang="it-IT" dirty="0" err="1">
                <a:latin typeface="Cambria"/>
                <a:cs typeface="Cambria"/>
              </a:rPr>
              <a:t>prospech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národa</a:t>
            </a:r>
            <a:r>
              <a:rPr lang="it-IT" dirty="0">
                <a:latin typeface="Cambria"/>
                <a:cs typeface="Cambria"/>
              </a:rPr>
              <a:t>. </a:t>
            </a:r>
            <a:r>
              <a:rPr lang="it-IT" dirty="0" err="1">
                <a:latin typeface="Cambria"/>
                <a:cs typeface="Cambria"/>
              </a:rPr>
              <a:t>Slávnostná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hostina</a:t>
            </a:r>
            <a:r>
              <a:rPr lang="it-IT" dirty="0">
                <a:latin typeface="Cambria"/>
                <a:cs typeface="Cambria"/>
              </a:rPr>
              <a:t> u Ester </a:t>
            </a:r>
            <a:r>
              <a:rPr lang="it-IT" dirty="0" err="1">
                <a:latin typeface="Cambria"/>
                <a:cs typeface="Cambria"/>
              </a:rPr>
              <a:t>o</a:t>
            </a:r>
            <a:r>
              <a:rPr lang="it-IT" dirty="0" err="1" smtClean="0">
                <a:latin typeface="Cambria"/>
                <a:cs typeface="Cambria"/>
              </a:rPr>
              <a:t>dhalila</a:t>
            </a:r>
            <a:r>
              <a:rPr lang="it-IT" dirty="0" smtClean="0">
                <a:latin typeface="Cambria"/>
                <a:cs typeface="Cambria"/>
              </a:rPr>
              <a:t> </a:t>
            </a:r>
            <a:r>
              <a:rPr lang="it-IT" dirty="0" err="1" smtClean="0">
                <a:latin typeface="Cambria"/>
                <a:cs typeface="Cambria"/>
              </a:rPr>
              <a:t>zlobu</a:t>
            </a:r>
            <a:r>
              <a:rPr lang="it-IT" dirty="0" smtClean="0">
                <a:latin typeface="Cambria"/>
                <a:cs typeface="Cambria"/>
              </a:rPr>
              <a:t> </a:t>
            </a:r>
            <a:r>
              <a:rPr lang="it-IT" dirty="0">
                <a:latin typeface="Cambria"/>
                <a:cs typeface="Cambria"/>
              </a:rPr>
              <a:t>a </a:t>
            </a:r>
            <a:r>
              <a:rPr lang="it-IT" dirty="0" err="1">
                <a:latin typeface="Cambria"/>
                <a:cs typeface="Cambria"/>
              </a:rPr>
              <a:t>podlosť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Amana</a:t>
            </a:r>
            <a:r>
              <a:rPr lang="it-IT" dirty="0">
                <a:latin typeface="Cambria"/>
                <a:cs typeface="Cambria"/>
              </a:rPr>
              <a:t>, </a:t>
            </a:r>
            <a:r>
              <a:rPr lang="it-IT" dirty="0" err="1">
                <a:latin typeface="Cambria"/>
                <a:cs typeface="Cambria"/>
              </a:rPr>
              <a:t>ktorý</a:t>
            </a:r>
            <a:r>
              <a:rPr lang="it-IT" dirty="0">
                <a:latin typeface="Cambria"/>
                <a:cs typeface="Cambria"/>
              </a:rPr>
              <a:t> v </a:t>
            </a:r>
            <a:r>
              <a:rPr lang="it-IT" dirty="0" err="1">
                <a:latin typeface="Cambria"/>
                <a:cs typeface="Cambria"/>
              </a:rPr>
              <a:t>dôsledku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toho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bol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kráľom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odsúdený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na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trest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obesenia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práve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na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tú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šibenicu</a:t>
            </a:r>
            <a:r>
              <a:rPr lang="it-IT" dirty="0">
                <a:latin typeface="Cambria"/>
                <a:cs typeface="Cambria"/>
              </a:rPr>
              <a:t>, </a:t>
            </a:r>
            <a:r>
              <a:rPr lang="it-IT" dirty="0" err="1">
                <a:latin typeface="Cambria"/>
                <a:cs typeface="Cambria"/>
              </a:rPr>
              <a:t>ktorú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chystal</a:t>
            </a:r>
            <a:r>
              <a:rPr lang="it-IT" dirty="0">
                <a:latin typeface="Cambria"/>
                <a:cs typeface="Cambria"/>
              </a:rPr>
              <a:t> </a:t>
            </a:r>
            <a:r>
              <a:rPr lang="it-IT" dirty="0" err="1">
                <a:latin typeface="Cambria"/>
                <a:cs typeface="Cambria"/>
              </a:rPr>
              <a:t>Mardochejovi</a:t>
            </a:r>
            <a:r>
              <a:rPr lang="it-IT" dirty="0">
                <a:latin typeface="Cambria"/>
                <a:cs typeface="Cambria"/>
              </a:rPr>
              <a:t>. </a:t>
            </a:r>
            <a:endParaRPr lang="sk-SK" dirty="0" smtClean="0">
              <a:latin typeface="Cambria"/>
              <a:cs typeface="Cambria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71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Nadpis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228021"/>
          </a:xfrm>
        </p:spPr>
        <p:txBody>
          <a:bodyPr/>
          <a:lstStyle/>
          <a:p>
            <a:r>
              <a:rPr lang="sk-SK" sz="4400" b="1" dirty="0">
                <a:latin typeface="Cambria"/>
                <a:cs typeface="Cambria"/>
              </a:rPr>
              <a:t>5 predpisov na sviatok Purím</a:t>
            </a:r>
            <a:endParaRPr lang="en-US" sz="4400" b="1" dirty="0">
              <a:latin typeface="Cambria"/>
              <a:cs typeface="Cambria"/>
            </a:endParaRPr>
          </a:p>
        </p:txBody>
      </p:sp>
      <p:sp>
        <p:nvSpPr>
          <p:cNvPr id="5222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k-SK" sz="2800" dirty="0">
                <a:latin typeface="Cambria"/>
                <a:cs typeface="Cambria"/>
              </a:rPr>
              <a:t>č</a:t>
            </a:r>
            <a:r>
              <a:rPr lang="en-GB" sz="2800" dirty="0" err="1">
                <a:latin typeface="Cambria"/>
                <a:cs typeface="Cambria"/>
              </a:rPr>
              <a:t>ítať</a:t>
            </a:r>
            <a:r>
              <a:rPr lang="en-GB" sz="2800" dirty="0">
                <a:latin typeface="Cambria"/>
                <a:cs typeface="Cambria"/>
              </a:rPr>
              <a:t> </a:t>
            </a:r>
            <a:r>
              <a:rPr lang="en-GB" sz="2800" dirty="0" err="1">
                <a:latin typeface="Cambria"/>
                <a:cs typeface="Cambria"/>
              </a:rPr>
              <a:t>Knihu</a:t>
            </a:r>
            <a:r>
              <a:rPr lang="en-GB" sz="2800" dirty="0">
                <a:latin typeface="Cambria"/>
                <a:cs typeface="Cambria"/>
              </a:rPr>
              <a:t> Ester;</a:t>
            </a:r>
            <a:endParaRPr lang="sk-SK" sz="2800" dirty="0">
              <a:latin typeface="Cambria"/>
              <a:cs typeface="Cambria"/>
            </a:endParaRPr>
          </a:p>
          <a:p>
            <a:pPr algn="just"/>
            <a:r>
              <a:rPr lang="en-GB" sz="2800" dirty="0" err="1">
                <a:latin typeface="Cambria"/>
                <a:cs typeface="Cambria"/>
              </a:rPr>
              <a:t>navzájom</a:t>
            </a:r>
            <a:r>
              <a:rPr lang="en-GB" sz="2800" dirty="0">
                <a:latin typeface="Cambria"/>
                <a:cs typeface="Cambria"/>
              </a:rPr>
              <a:t> </a:t>
            </a:r>
            <a:r>
              <a:rPr lang="en-GB" sz="2800" dirty="0" err="1">
                <a:latin typeface="Cambria"/>
                <a:cs typeface="Cambria"/>
              </a:rPr>
              <a:t>sa</a:t>
            </a:r>
            <a:r>
              <a:rPr lang="en-GB" sz="2800" dirty="0">
                <a:latin typeface="Cambria"/>
                <a:cs typeface="Cambria"/>
              </a:rPr>
              <a:t> </a:t>
            </a:r>
            <a:r>
              <a:rPr lang="en-GB" sz="2800" dirty="0" err="1">
                <a:latin typeface="Cambria"/>
                <a:cs typeface="Cambria"/>
              </a:rPr>
              <a:t>obdarovať</a:t>
            </a:r>
            <a:r>
              <a:rPr lang="en-GB" sz="2800" dirty="0">
                <a:latin typeface="Cambria"/>
                <a:cs typeface="Cambria"/>
              </a:rPr>
              <a:t> </a:t>
            </a:r>
            <a:r>
              <a:rPr lang="en-GB" sz="2800" dirty="0" err="1">
                <a:latin typeface="Cambria"/>
                <a:cs typeface="Cambria"/>
              </a:rPr>
              <a:t>darčekmi</a:t>
            </a:r>
            <a:r>
              <a:rPr lang="sk-SK" sz="2800" dirty="0">
                <a:latin typeface="Cambria"/>
                <a:cs typeface="Cambria"/>
              </a:rPr>
              <a:t>. Ide o potravinové darčeky, koláčiky a pod. a to čo najväčšiemu počtu priateľov. </a:t>
            </a:r>
          </a:p>
          <a:p>
            <a:pPr algn="just"/>
            <a:r>
              <a:rPr lang="en-GB" sz="2800" dirty="0" err="1">
                <a:latin typeface="Cambria"/>
                <a:cs typeface="Cambria"/>
              </a:rPr>
              <a:t>obdarovať</a:t>
            </a:r>
            <a:r>
              <a:rPr lang="en-GB" sz="2800" dirty="0">
                <a:latin typeface="Cambria"/>
                <a:cs typeface="Cambria"/>
              </a:rPr>
              <a:t> </a:t>
            </a:r>
            <a:r>
              <a:rPr lang="en-GB" sz="2800" dirty="0" err="1">
                <a:latin typeface="Cambria"/>
                <a:cs typeface="Cambria"/>
              </a:rPr>
              <a:t>chudobných</a:t>
            </a:r>
            <a:r>
              <a:rPr lang="sk-SK" sz="2800" dirty="0">
                <a:latin typeface="Cambria"/>
                <a:cs typeface="Cambria"/>
              </a:rPr>
              <a:t>, núdznych (aspoň dvom). </a:t>
            </a:r>
          </a:p>
          <a:p>
            <a:pPr algn="just"/>
            <a:r>
              <a:rPr lang="sk-SK" sz="2800" dirty="0">
                <a:latin typeface="Cambria"/>
                <a:cs typeface="Cambria"/>
              </a:rPr>
              <a:t>slávnostné jedlo. Pri ňom sa zvykne vysvetliť význam sviatku</a:t>
            </a:r>
          </a:p>
          <a:p>
            <a:pPr algn="just"/>
            <a:r>
              <a:rPr lang="sk-SK" sz="2800" dirty="0" smtClean="0">
                <a:latin typeface="Cambria"/>
                <a:cs typeface="Cambria"/>
              </a:rPr>
              <a:t>každý </a:t>
            </a:r>
            <a:r>
              <a:rPr lang="sk-SK" sz="2800" dirty="0">
                <a:latin typeface="Cambria"/>
                <a:cs typeface="Cambria"/>
              </a:rPr>
              <a:t>sa má veseliť.  </a:t>
            </a:r>
          </a:p>
          <a:p>
            <a:endParaRPr lang="sk-SK" dirty="0">
              <a:latin typeface="Arial" charset="0"/>
              <a:cs typeface="Arial" charset="0"/>
            </a:endParaRPr>
          </a:p>
          <a:p>
            <a:endParaRPr lang="en-GB" dirty="0">
              <a:latin typeface="Arial" charset="0"/>
              <a:cs typeface="Arial" charset="0"/>
            </a:endParaRPr>
          </a:p>
          <a:p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064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4" descr="CBT_Purim_Collage_processed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76250"/>
            <a:ext cx="5905500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7590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obsah 2"/>
          <p:cNvSpPr>
            <a:spLocks noGrp="1"/>
          </p:cNvSpPr>
          <p:nvPr>
            <p:ph idx="1"/>
          </p:nvPr>
        </p:nvSpPr>
        <p:spPr>
          <a:xfrm>
            <a:off x="624608" y="832849"/>
            <a:ext cx="7734728" cy="5340651"/>
          </a:xfrm>
        </p:spPr>
        <p:txBody>
          <a:bodyPr>
            <a:normAutofit/>
          </a:bodyPr>
          <a:lstStyle/>
          <a:p>
            <a:pPr algn="just"/>
            <a:r>
              <a:rPr lang="sk-SK" sz="2800" dirty="0">
                <a:latin typeface="Cambria"/>
                <a:cs typeface="Cambria"/>
              </a:rPr>
              <a:t>Deň pred sviatkom sa koná pôst – je to tzv. Esterin pôst, ktorá sa postila predtým, ako mala predstúpiť pred kráľa. Začína sa na úsvite a končí, keď vyjde prvá hviezda.</a:t>
            </a:r>
          </a:p>
          <a:p>
            <a:pPr algn="just"/>
            <a:r>
              <a:rPr lang="sk-SK" sz="2800" dirty="0" smtClean="0">
                <a:latin typeface="Cambria"/>
                <a:cs typeface="Cambria"/>
              </a:rPr>
              <a:t>Purim </a:t>
            </a:r>
            <a:r>
              <a:rPr lang="sk-SK" sz="2800" dirty="0">
                <a:latin typeface="Cambria"/>
                <a:cs typeface="Cambria"/>
              </a:rPr>
              <a:t>nepripomína nejaký viditeľný zázrak, ale je to neviditeľná Božia ruka prítomná v ľudských dejinách, ktorá ich ochránila.  </a:t>
            </a:r>
            <a:endParaRPr lang="sk-SK" sz="2800" dirty="0" smtClean="0">
              <a:latin typeface="Cambria"/>
              <a:cs typeface="Cambria"/>
            </a:endParaRPr>
          </a:p>
          <a:p>
            <a:pPr algn="just"/>
            <a:r>
              <a:rPr lang="sk-SK" sz="2800" dirty="0">
                <a:latin typeface="Cambria"/>
                <a:cs typeface="Cambria"/>
              </a:rPr>
              <a:t>Tento sviatok sa dnes podobá fašiangom. V tento deň máme piť „ad lo jada“ až kým nerozozná medzi Mardochejom a </a:t>
            </a:r>
            <a:r>
              <a:rPr lang="sk-SK" sz="2800" dirty="0" smtClean="0">
                <a:latin typeface="Cambria"/>
                <a:cs typeface="Cambria"/>
              </a:rPr>
              <a:t>Amanom.</a:t>
            </a:r>
            <a:endParaRPr lang="cs-CZ" sz="2800" dirty="0">
              <a:latin typeface="Cambria"/>
              <a:cs typeface="Cambria"/>
            </a:endParaRPr>
          </a:p>
          <a:p>
            <a:pPr algn="just"/>
            <a:endParaRPr lang="sk-SK" dirty="0">
              <a:latin typeface="Arial" charset="0"/>
              <a:cs typeface="Arial" charset="0"/>
            </a:endParaRPr>
          </a:p>
          <a:p>
            <a:endParaRPr lang="sk-SK" dirty="0">
              <a:latin typeface="Arial" charset="0"/>
              <a:cs typeface="Arial" charset="0"/>
            </a:endParaRPr>
          </a:p>
          <a:p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140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259252"/>
          </a:xfrm>
        </p:spPr>
        <p:txBody>
          <a:bodyPr/>
          <a:lstStyle/>
          <a:p>
            <a:r>
              <a:rPr lang="en-US" b="1" dirty="0" err="1" smtClean="0">
                <a:latin typeface="Cambria"/>
                <a:cs typeface="Cambria"/>
              </a:rPr>
              <a:t>Posolstvo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spisu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761565"/>
            <a:ext cx="8147051" cy="45368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400" dirty="0" err="1" smtClean="0">
                <a:latin typeface="Cambria"/>
                <a:cs typeface="Cambria"/>
              </a:rPr>
              <a:t>Kniha</a:t>
            </a:r>
            <a:r>
              <a:rPr lang="it-IT" sz="2400" dirty="0" smtClean="0">
                <a:latin typeface="Cambria"/>
                <a:cs typeface="Cambria"/>
              </a:rPr>
              <a:t> </a:t>
            </a:r>
            <a:r>
              <a:rPr lang="it-IT" sz="2400" dirty="0">
                <a:latin typeface="Cambria"/>
                <a:cs typeface="Cambria"/>
              </a:rPr>
              <a:t>Ester </a:t>
            </a:r>
            <a:r>
              <a:rPr lang="it-IT" sz="2400" dirty="0" err="1">
                <a:latin typeface="Cambria"/>
                <a:cs typeface="Cambria"/>
              </a:rPr>
              <a:t>svedčí</a:t>
            </a:r>
            <a:r>
              <a:rPr lang="it-IT" sz="2400" dirty="0">
                <a:latin typeface="Cambria"/>
                <a:cs typeface="Cambria"/>
              </a:rPr>
              <a:t> o </a:t>
            </a:r>
            <a:r>
              <a:rPr lang="it-IT" sz="2400" dirty="0" err="1">
                <a:latin typeface="Cambria"/>
                <a:cs typeface="Cambria"/>
              </a:rPr>
              <a:t>ich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vytrvalosti</a:t>
            </a:r>
            <a:r>
              <a:rPr lang="it-IT" sz="2400" dirty="0">
                <a:latin typeface="Cambria"/>
                <a:cs typeface="Cambria"/>
              </a:rPr>
              <a:t>, </a:t>
            </a:r>
            <a:r>
              <a:rPr lang="it-IT" sz="2400" dirty="0" err="1">
                <a:latin typeface="Cambria"/>
                <a:cs typeface="Cambria"/>
              </a:rPr>
              <a:t>ako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aj</a:t>
            </a:r>
            <a:r>
              <a:rPr lang="it-IT" sz="2400" dirty="0">
                <a:latin typeface="Cambria"/>
                <a:cs typeface="Cambria"/>
              </a:rPr>
              <a:t> o </a:t>
            </a:r>
            <a:r>
              <a:rPr lang="it-IT" sz="2400" dirty="0" err="1">
                <a:latin typeface="Cambria"/>
                <a:cs typeface="Cambria"/>
              </a:rPr>
              <a:t>tom</a:t>
            </a:r>
            <a:r>
              <a:rPr lang="it-IT" sz="2400" dirty="0">
                <a:latin typeface="Cambria"/>
                <a:cs typeface="Cambria"/>
              </a:rPr>
              <a:t>, </a:t>
            </a:r>
            <a:r>
              <a:rPr lang="it-IT" sz="2400" dirty="0" err="1">
                <a:latin typeface="Cambria"/>
                <a:cs typeface="Cambria"/>
              </a:rPr>
              <a:t>že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posledné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slovo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má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vždy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smtClean="0">
                <a:latin typeface="Cambria"/>
                <a:cs typeface="Cambria"/>
              </a:rPr>
              <a:t>Boh.</a:t>
            </a:r>
          </a:p>
          <a:p>
            <a:pPr algn="just"/>
            <a:r>
              <a:rPr lang="it-IT" sz="2400" dirty="0" smtClean="0">
                <a:latin typeface="Cambria"/>
                <a:cs typeface="Cambria"/>
              </a:rPr>
              <a:t>Ani </a:t>
            </a:r>
            <a:r>
              <a:rPr lang="it-IT" sz="2400" dirty="0">
                <a:latin typeface="Cambria"/>
                <a:cs typeface="Cambria"/>
              </a:rPr>
              <a:t>Ester ani </a:t>
            </a:r>
            <a:r>
              <a:rPr lang="it-IT" sz="2400" dirty="0" err="1">
                <a:latin typeface="Cambria"/>
                <a:cs typeface="Cambria"/>
              </a:rPr>
              <a:t>Mardochej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nevystupujú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nepriateľský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voči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štátu</a:t>
            </a:r>
            <a:r>
              <a:rPr lang="it-IT" sz="2400" dirty="0">
                <a:latin typeface="Cambria"/>
                <a:cs typeface="Cambria"/>
              </a:rPr>
              <a:t>, v </a:t>
            </a:r>
            <a:r>
              <a:rPr lang="it-IT" sz="2400" dirty="0" err="1">
                <a:latin typeface="Cambria"/>
                <a:cs typeface="Cambria"/>
              </a:rPr>
              <a:t>ktorom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žijú</a:t>
            </a:r>
            <a:r>
              <a:rPr lang="it-IT" sz="2400" dirty="0">
                <a:latin typeface="Cambria"/>
                <a:cs typeface="Cambria"/>
              </a:rPr>
              <a:t>. </a:t>
            </a:r>
            <a:r>
              <a:rPr lang="it-IT" sz="2400" dirty="0" err="1">
                <a:latin typeface="Cambria"/>
                <a:cs typeface="Cambria"/>
              </a:rPr>
              <a:t>Práve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naopak</a:t>
            </a:r>
            <a:r>
              <a:rPr lang="it-IT" sz="2400" dirty="0">
                <a:latin typeface="Cambria"/>
                <a:cs typeface="Cambria"/>
              </a:rPr>
              <a:t>, </a:t>
            </a:r>
            <a:r>
              <a:rPr lang="it-IT" sz="2400" dirty="0" err="1">
                <a:latin typeface="Cambria"/>
                <a:cs typeface="Cambria"/>
              </a:rPr>
              <a:t>preukazujú</a:t>
            </a:r>
            <a:r>
              <a:rPr lang="it-IT" sz="2400" dirty="0">
                <a:latin typeface="Cambria"/>
                <a:cs typeface="Cambria"/>
              </a:rPr>
              <a:t> mu </a:t>
            </a:r>
            <a:r>
              <a:rPr lang="it-IT" sz="2400" dirty="0" err="1">
                <a:latin typeface="Cambria"/>
                <a:cs typeface="Cambria"/>
              </a:rPr>
              <a:t>svoje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služby</a:t>
            </a:r>
            <a:r>
              <a:rPr lang="it-IT" sz="2400" dirty="0">
                <a:latin typeface="Cambria"/>
                <a:cs typeface="Cambria"/>
              </a:rPr>
              <a:t>. </a:t>
            </a:r>
            <a:r>
              <a:rPr lang="it-IT" sz="2400" dirty="0" err="1">
                <a:latin typeface="Cambria"/>
                <a:cs typeface="Cambria"/>
              </a:rPr>
              <a:t>Nepriateľom</a:t>
            </a:r>
            <a:r>
              <a:rPr lang="it-IT" sz="2400" dirty="0">
                <a:latin typeface="Cambria"/>
                <a:cs typeface="Cambria"/>
              </a:rPr>
              <a:t> je </a:t>
            </a:r>
            <a:r>
              <a:rPr lang="it-IT" sz="2400" dirty="0" err="1">
                <a:latin typeface="Cambria"/>
                <a:cs typeface="Cambria"/>
              </a:rPr>
              <a:t>Aman</a:t>
            </a:r>
            <a:r>
              <a:rPr lang="it-IT" sz="2400" dirty="0">
                <a:latin typeface="Cambria"/>
                <a:cs typeface="Cambria"/>
              </a:rPr>
              <a:t>. </a:t>
            </a:r>
            <a:endParaRPr lang="it-IT" sz="2400" dirty="0" smtClean="0">
              <a:latin typeface="Cambria"/>
              <a:cs typeface="Cambria"/>
            </a:endParaRPr>
          </a:p>
          <a:p>
            <a:pPr algn="just"/>
            <a:r>
              <a:rPr lang="it-IT" sz="2400" dirty="0" err="1" smtClean="0">
                <a:latin typeface="Cambria"/>
                <a:cs typeface="Cambria"/>
              </a:rPr>
              <a:t>Praktizovaná</a:t>
            </a:r>
            <a:r>
              <a:rPr lang="it-IT" sz="2400" dirty="0" smtClean="0">
                <a:latin typeface="Cambria"/>
                <a:cs typeface="Cambria"/>
              </a:rPr>
              <a:t> </a:t>
            </a:r>
            <a:r>
              <a:rPr lang="it-IT" sz="2400" dirty="0">
                <a:latin typeface="Cambria"/>
                <a:cs typeface="Cambria"/>
              </a:rPr>
              <a:t>viera </a:t>
            </a:r>
            <a:r>
              <a:rPr lang="it-IT" sz="2400" dirty="0" err="1">
                <a:latin typeface="Cambria"/>
                <a:cs typeface="Cambria"/>
              </a:rPr>
              <a:t>môže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často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priviesť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veriaceho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ku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konaniu</a:t>
            </a:r>
            <a:r>
              <a:rPr lang="it-IT" sz="2400" dirty="0">
                <a:latin typeface="Cambria"/>
                <a:cs typeface="Cambria"/>
              </a:rPr>
              <a:t>, </a:t>
            </a:r>
            <a:r>
              <a:rPr lang="it-IT" sz="2400" dirty="0" err="1">
                <a:latin typeface="Cambria"/>
                <a:cs typeface="Cambria"/>
              </a:rPr>
              <a:t>ktoré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vzbudí</a:t>
            </a:r>
            <a:r>
              <a:rPr lang="it-IT" sz="2400" dirty="0">
                <a:latin typeface="Cambria"/>
                <a:cs typeface="Cambria"/>
              </a:rPr>
              <a:t> v </a:t>
            </a:r>
            <a:r>
              <a:rPr lang="it-IT" sz="2400" dirty="0" err="1">
                <a:latin typeface="Cambria"/>
                <a:cs typeface="Cambria"/>
              </a:rPr>
              <a:t>očiach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tohto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sveta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nepriateľstvo</a:t>
            </a:r>
            <a:r>
              <a:rPr lang="it-IT" sz="2400" dirty="0">
                <a:latin typeface="Cambria"/>
                <a:cs typeface="Cambria"/>
              </a:rPr>
              <a:t>. </a:t>
            </a:r>
            <a:r>
              <a:rPr lang="it-IT" sz="2400" dirty="0" err="1">
                <a:latin typeface="Cambria"/>
                <a:cs typeface="Cambria"/>
              </a:rPr>
              <a:t>Zdôraznená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vernosť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Bohu</a:t>
            </a:r>
            <a:r>
              <a:rPr lang="it-IT" sz="2400" dirty="0">
                <a:latin typeface="Cambria"/>
                <a:cs typeface="Cambria"/>
              </a:rPr>
              <a:t> v </a:t>
            </a:r>
            <a:r>
              <a:rPr lang="it-IT" sz="2400" dirty="0" err="1">
                <a:latin typeface="Cambria"/>
                <a:cs typeface="Cambria"/>
              </a:rPr>
              <a:t>knihe</a:t>
            </a:r>
            <a:r>
              <a:rPr lang="it-IT" sz="2400" dirty="0">
                <a:latin typeface="Cambria"/>
                <a:cs typeface="Cambria"/>
              </a:rPr>
              <a:t> je </a:t>
            </a:r>
            <a:r>
              <a:rPr lang="it-IT" sz="2400" dirty="0" err="1">
                <a:latin typeface="Cambria"/>
                <a:cs typeface="Cambria"/>
              </a:rPr>
              <a:t>dobrým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posolstvom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aj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pre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kresťana</a:t>
            </a:r>
            <a:r>
              <a:rPr lang="it-IT" sz="2400" dirty="0">
                <a:latin typeface="Cambria"/>
                <a:cs typeface="Cambria"/>
              </a:rPr>
              <a:t>. </a:t>
            </a:r>
            <a:r>
              <a:rPr lang="it-IT" sz="2400" dirty="0" err="1">
                <a:latin typeface="Cambria"/>
                <a:cs typeface="Cambria"/>
              </a:rPr>
              <a:t>Kniha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dáva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povzbudzujúci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príklad</a:t>
            </a:r>
            <a:r>
              <a:rPr lang="it-IT" sz="2400" dirty="0">
                <a:latin typeface="Cambria"/>
                <a:cs typeface="Cambria"/>
              </a:rPr>
              <a:t> v </a:t>
            </a:r>
            <a:r>
              <a:rPr lang="it-IT" sz="2400" dirty="0" err="1">
                <a:latin typeface="Cambria"/>
                <a:cs typeface="Cambria"/>
              </a:rPr>
              <a:t>postavách</a:t>
            </a:r>
            <a:r>
              <a:rPr lang="it-IT" sz="2400" dirty="0">
                <a:latin typeface="Cambria"/>
                <a:cs typeface="Cambria"/>
              </a:rPr>
              <a:t> Ester a </a:t>
            </a:r>
            <a:r>
              <a:rPr lang="it-IT" sz="2400" dirty="0" err="1">
                <a:latin typeface="Cambria"/>
                <a:cs typeface="Cambria"/>
              </a:rPr>
              <a:t>Mardocheja</a:t>
            </a:r>
            <a:r>
              <a:rPr lang="it-IT" sz="2400" dirty="0">
                <a:latin typeface="Cambria"/>
                <a:cs typeface="Cambria"/>
              </a:rPr>
              <a:t>, </a:t>
            </a:r>
            <a:r>
              <a:rPr lang="it-IT" sz="2400" dirty="0" err="1">
                <a:latin typeface="Cambria"/>
                <a:cs typeface="Cambria"/>
              </a:rPr>
              <a:t>že</a:t>
            </a:r>
            <a:r>
              <a:rPr lang="it-IT" sz="2400" dirty="0">
                <a:latin typeface="Cambria"/>
                <a:cs typeface="Cambria"/>
              </a:rPr>
              <a:t> sa </a:t>
            </a:r>
            <a:r>
              <a:rPr lang="it-IT" sz="2400" dirty="0" err="1">
                <a:latin typeface="Cambria"/>
                <a:cs typeface="Cambria"/>
              </a:rPr>
              <a:t>nemožno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nikdy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vzdať</a:t>
            </a:r>
            <a:r>
              <a:rPr lang="it-IT" sz="2400" dirty="0">
                <a:latin typeface="Cambria"/>
                <a:cs typeface="Cambria"/>
              </a:rPr>
              <a:t>, </a:t>
            </a:r>
            <a:r>
              <a:rPr lang="it-IT" sz="2400" dirty="0" err="1">
                <a:latin typeface="Cambria"/>
                <a:cs typeface="Cambria"/>
              </a:rPr>
              <a:t>ale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vždy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treba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dúfať</a:t>
            </a:r>
            <a:r>
              <a:rPr lang="it-IT" sz="2400" dirty="0">
                <a:latin typeface="Cambria"/>
                <a:cs typeface="Cambria"/>
              </a:rPr>
              <a:t> v </a:t>
            </a:r>
            <a:r>
              <a:rPr lang="it-IT" sz="2400" dirty="0" err="1">
                <a:latin typeface="Cambria"/>
                <a:cs typeface="Cambria"/>
              </a:rPr>
              <a:t>Boha</a:t>
            </a:r>
            <a:r>
              <a:rPr lang="it-IT" sz="2400" dirty="0">
                <a:latin typeface="Cambria"/>
                <a:cs typeface="Cambria"/>
              </a:rPr>
              <a:t> a </a:t>
            </a:r>
            <a:r>
              <a:rPr lang="it-IT" sz="2400" dirty="0" err="1">
                <a:latin typeface="Cambria"/>
                <a:cs typeface="Cambria"/>
              </a:rPr>
              <a:t>očakávať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jeho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pomoc</a:t>
            </a:r>
            <a:r>
              <a:rPr lang="it-IT" sz="2400" dirty="0">
                <a:latin typeface="Cambria"/>
                <a:cs typeface="Cambria"/>
              </a:rPr>
              <a:t>. </a:t>
            </a:r>
            <a:endParaRPr lang="it-IT" sz="2400" dirty="0" smtClean="0">
              <a:latin typeface="Cambria"/>
              <a:cs typeface="Cambria"/>
            </a:endParaRPr>
          </a:p>
          <a:p>
            <a:pPr algn="just"/>
            <a:r>
              <a:rPr lang="it-IT" sz="2400" dirty="0" smtClean="0">
                <a:latin typeface="Cambria"/>
                <a:cs typeface="Cambria"/>
              </a:rPr>
              <a:t>V </a:t>
            </a:r>
            <a:r>
              <a:rPr lang="it-IT" sz="2400" dirty="0" err="1">
                <a:latin typeface="Cambria"/>
                <a:cs typeface="Cambria"/>
              </a:rPr>
              <a:t>knihe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 smtClean="0">
                <a:latin typeface="Cambria"/>
                <a:cs typeface="Cambria"/>
              </a:rPr>
              <a:t>vystupuje</a:t>
            </a:r>
            <a:r>
              <a:rPr lang="it-IT" sz="2400" dirty="0" smtClean="0">
                <a:latin typeface="Cambria"/>
                <a:cs typeface="Cambria"/>
              </a:rPr>
              <a:t> </a:t>
            </a:r>
            <a:r>
              <a:rPr lang="it-IT" sz="2400" dirty="0">
                <a:latin typeface="Cambria"/>
                <a:cs typeface="Cambria"/>
              </a:rPr>
              <a:t>do </a:t>
            </a:r>
            <a:r>
              <a:rPr lang="it-IT" sz="2400" dirty="0" err="1">
                <a:latin typeface="Cambria"/>
                <a:cs typeface="Cambria"/>
              </a:rPr>
              <a:t>popredia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dôležitosť</a:t>
            </a:r>
            <a:r>
              <a:rPr lang="it-IT" sz="2400" dirty="0">
                <a:latin typeface="Cambria"/>
                <a:cs typeface="Cambria"/>
              </a:rPr>
              <a:t> </a:t>
            </a:r>
            <a:r>
              <a:rPr lang="it-IT" sz="2400" dirty="0" err="1">
                <a:latin typeface="Cambria"/>
                <a:cs typeface="Cambria"/>
              </a:rPr>
              <a:t>modltiby</a:t>
            </a:r>
            <a:r>
              <a:rPr lang="it-IT" sz="2400" dirty="0">
                <a:latin typeface="Cambria"/>
                <a:cs typeface="Cambria"/>
              </a:rPr>
              <a:t> a </a:t>
            </a:r>
            <a:r>
              <a:rPr lang="it-IT" sz="2400" dirty="0" err="1">
                <a:latin typeface="Cambria"/>
                <a:cs typeface="Cambria"/>
              </a:rPr>
              <a:t>askézy</a:t>
            </a:r>
            <a:r>
              <a:rPr lang="it-IT" sz="2400" dirty="0">
                <a:latin typeface="Cambria"/>
                <a:cs typeface="Cambria"/>
              </a:rPr>
              <a:t>.</a:t>
            </a:r>
            <a:endParaRPr lang="cs-CZ" sz="2400" dirty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741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addle">
  <a:themeElements>
    <a:clrScheme name="Saddle">
      <a:dk1>
        <a:srgbClr val="302C24"/>
      </a:dk1>
      <a:lt1>
        <a:sysClr val="window" lastClr="FFFFFF"/>
      </a:lt1>
      <a:dk2>
        <a:srgbClr val="AC6416"/>
      </a:dk2>
      <a:lt2>
        <a:srgbClr val="E8E4DB"/>
      </a:lt2>
      <a:accent1>
        <a:srgbClr val="C6B178"/>
      </a:accent1>
      <a:accent2>
        <a:srgbClr val="9C5B14"/>
      </a:accent2>
      <a:accent3>
        <a:srgbClr val="71B2BC"/>
      </a:accent3>
      <a:accent4>
        <a:srgbClr val="78AA5D"/>
      </a:accent4>
      <a:accent5>
        <a:srgbClr val="867099"/>
      </a:accent5>
      <a:accent6>
        <a:srgbClr val="4C6F75"/>
      </a:accent6>
      <a:hlink>
        <a:srgbClr val="F27B0E"/>
      </a:hlink>
      <a:folHlink>
        <a:srgbClr val="989268"/>
      </a:folHlink>
    </a:clrScheme>
    <a:fontScheme name="Saddle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Saddle">
      <a:fillStyleLst>
        <a:solidFill>
          <a:schemeClr val="phClr"/>
        </a:solidFill>
        <a:gradFill rotWithShape="1">
          <a:gsLst>
            <a:gs pos="0">
              <a:schemeClr val="phClr"/>
            </a:gs>
            <a:gs pos="30000">
              <a:schemeClr val="phClr">
                <a:tint val="80000"/>
              </a:schemeClr>
            </a:gs>
            <a:gs pos="100000">
              <a:schemeClr val="phClr">
                <a:tint val="100000"/>
              </a:schemeClr>
            </a:gs>
          </a:gsLst>
          <a:path path="rect">
            <a:fillToRect l="50000" r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30000"/>
                <a:satMod val="120000"/>
              </a:schemeClr>
            </a:duotone>
          </a:blip>
          <a:stretch/>
        </a:blip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50800" cap="flat" cmpd="dbl" algn="ctr">
          <a:solidFill>
            <a:schemeClr val="phClr"/>
          </a:solidFill>
          <a:prstDash val="solid"/>
        </a:ln>
        <a:ln w="7620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FFFFFF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sunrise" dir="tl">
              <a:rot lat="0" lon="0" rev="1200000"/>
            </a:lightRig>
          </a:scene3d>
          <a:sp3d prstMaterial="softEdge">
            <a:bevelT w="0" h="0"/>
          </a:sp3d>
        </a:effectStyle>
        <a:effectStyle>
          <a:effectLst>
            <a:innerShdw blurRad="76200" dist="38100" dir="13500000">
              <a:srgbClr val="FFFFFF">
                <a:alpha val="75000"/>
              </a:srgbClr>
            </a:innerShdw>
          </a:effectLst>
          <a:scene3d>
            <a:camera prst="perspectiveFront" fov="2400000"/>
            <a:lightRig rig="twoPt" dir="tl"/>
          </a:scene3d>
          <a:sp3d>
            <a:bevelT w="25400" h="12700" prst="angle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250000"/>
              </a:schemeClr>
              <a:schemeClr val="phClr">
                <a:tint val="50000"/>
                <a:satMod val="20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shade val="90000"/>
                <a:hueMod val="90000"/>
                <a:satMod val="150000"/>
                <a:lumMod val="90000"/>
              </a:schemeClr>
              <a:schemeClr val="phClr">
                <a:tint val="70000"/>
                <a:shade val="80000"/>
                <a:satMod val="3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Saddle.thmx</Template>
  <TotalTime>19</TotalTime>
  <Words>458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Saddle</vt:lpstr>
      <vt:lpstr>KNIHA ESTER</vt:lpstr>
      <vt:lpstr>Charakteristika spisu</vt:lpstr>
      <vt:lpstr>Dej príbehu záchrany</vt:lpstr>
      <vt:lpstr>5 predpisov na sviatok Purím</vt:lpstr>
      <vt:lpstr>PowerPoint Presentation</vt:lpstr>
      <vt:lpstr>PowerPoint Presentation</vt:lpstr>
      <vt:lpstr>Posolstvo spisu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KNIHA ESTER</dc:title>
  <dc:creator>Frantisek Trstensky</dc:creator>
  <cp:lastModifiedBy>Frantisek Trstensky</cp:lastModifiedBy>
  <cp:revision>9</cp:revision>
  <dcterms:created xsi:type="dcterms:W3CDTF">2022-11-27T07:58:12Z</dcterms:created>
  <dcterms:modified xsi:type="dcterms:W3CDTF">2022-11-27T08:17:39Z</dcterms:modified>
</cp:coreProperties>
</file>