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81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961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22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79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902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774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798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17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16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154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100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3AFF-19ED-4E79-852C-FFC62A70DD9C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1A85A-16CB-4849-9CC7-714B9D3F5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99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62673" cy="2387600"/>
          </a:xfrm>
        </p:spPr>
        <p:txBody>
          <a:bodyPr/>
          <a:lstStyle/>
          <a:p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6003633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49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dirty="0" smtClean="0"/>
              <a:t>Duch Svätý je oheň, ktorý:</a:t>
            </a:r>
          </a:p>
          <a:p>
            <a:pPr lvl="0"/>
            <a:r>
              <a:rPr lang="sk-SK" dirty="0" smtClean="0"/>
              <a:t>zapaľuje naše srdce láskou, nadšením pre Božie dielo a túžbou po živom Bohu,</a:t>
            </a:r>
          </a:p>
          <a:p>
            <a:pPr lvl="0"/>
            <a:r>
              <a:rPr lang="sk-SK" dirty="0" smtClean="0"/>
              <a:t>nás očisťuje, aby Boh mohol pôsobiť v našom živote. Boh nás očisťuje od hriechu, (ktorý v nás parazituje) od vášní a modiel, sprostredkuje  odpustenie hriechov  - oddeľuje zrno od pliev (</a:t>
            </a:r>
            <a:r>
              <a:rPr lang="sk-SK" dirty="0" err="1" smtClean="0"/>
              <a:t>porov</a:t>
            </a:r>
            <a:r>
              <a:rPr lang="sk-SK" dirty="0" smtClean="0"/>
              <a:t>. </a:t>
            </a:r>
            <a:r>
              <a:rPr lang="sk-SK" dirty="0" err="1" smtClean="0"/>
              <a:t>Lk</a:t>
            </a:r>
            <a:r>
              <a:rPr lang="sk-SK" dirty="0" smtClean="0"/>
              <a:t> 3,17). Keď Boh odpustí a spáli hriech – tak hriech neexistuje – zmizol v dielni Božieho milosrdenstva.</a:t>
            </a:r>
          </a:p>
          <a:p>
            <a:pPr lvl="0"/>
            <a:r>
              <a:rPr lang="sk-SK" dirty="0" smtClean="0"/>
              <a:t>Nás pretvára – tvorí nám nové srdce (</a:t>
            </a:r>
            <a:r>
              <a:rPr lang="sk-SK" dirty="0" err="1" smtClean="0"/>
              <a:t>porov</a:t>
            </a:r>
            <a:r>
              <a:rPr lang="sk-SK" dirty="0" smtClean="0"/>
              <a:t>. </a:t>
            </a:r>
            <a:r>
              <a:rPr lang="sk-SK" dirty="0" err="1" smtClean="0"/>
              <a:t>Ez</a:t>
            </a:r>
            <a:r>
              <a:rPr lang="sk-SK" dirty="0" smtClean="0"/>
              <a:t> 36,26). Duch nás premieňa, aby sme boli svätí.</a:t>
            </a:r>
          </a:p>
          <a:p>
            <a:r>
              <a:rPr lang="sk-SK" dirty="0" smtClean="0"/>
              <a:t>Duch Svätý otvára srdce človeka pre lásku.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294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085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589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13053" y="2376233"/>
            <a:ext cx="8777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9600" b="1" dirty="0">
                <a:solidFill>
                  <a:schemeClr val="accent1">
                    <a:lumMod val="75000"/>
                  </a:schemeClr>
                </a:solidFill>
              </a:rPr>
              <a:t>Duch Svätý</a:t>
            </a:r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val="25242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15493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Duch Svätý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81163"/>
            <a:ext cx="2979858" cy="4094604"/>
          </a:xfrm>
        </p:spPr>
      </p:pic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4352081" y="1180618"/>
            <a:ext cx="7003307" cy="13244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 dirty="0"/>
              <a:t>n</a:t>
            </a:r>
            <a:r>
              <a:rPr lang="sk-SK" b="0" dirty="0" smtClean="0"/>
              <a:t>ás uvádza do pravdy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b="0" dirty="0"/>
              <a:t>u</a:t>
            </a:r>
            <a:r>
              <a:rPr lang="sk-SK" b="0" dirty="0" smtClean="0"/>
              <a:t>svedčuje človeka z hriechu, </a:t>
            </a:r>
            <a:r>
              <a:rPr lang="sk-SK" b="0" dirty="0"/>
              <a:t>n</a:t>
            </a:r>
            <a:r>
              <a:rPr lang="sk-SK" b="0" dirty="0" smtClean="0"/>
              <a:t>ikdy ho neponižuje</a:t>
            </a:r>
          </a:p>
          <a:p>
            <a:endParaRPr lang="sk-SK" b="0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352081" y="2505075"/>
            <a:ext cx="7003307" cy="3684588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sk-SK" dirty="0" smtClean="0"/>
              <a:t>Boh </a:t>
            </a:r>
            <a:r>
              <a:rPr lang="sk-SK" dirty="0"/>
              <a:t>človeka dvíha, vracia mu dôstojnosť, </a:t>
            </a:r>
            <a:endParaRPr lang="sk-SK" dirty="0" smtClean="0"/>
          </a:p>
          <a:p>
            <a:pPr marL="0" lvl="0" indent="0" algn="ctr">
              <a:buNone/>
            </a:pPr>
            <a:r>
              <a:rPr lang="sk-SK" dirty="0" smtClean="0"/>
              <a:t>po </a:t>
            </a:r>
            <a:r>
              <a:rPr lang="sk-SK" dirty="0"/>
              <a:t>tom, čo vyznal hriech. </a:t>
            </a:r>
            <a:endParaRPr lang="sk-SK" dirty="0" smtClean="0"/>
          </a:p>
          <a:p>
            <a:pPr marL="0" lvl="0" indent="0" algn="ctr">
              <a:buNone/>
            </a:pPr>
            <a:r>
              <a:rPr lang="sk-SK" dirty="0" smtClean="0"/>
              <a:t>Najväčšou </a:t>
            </a:r>
            <a:r>
              <a:rPr lang="sk-SK" dirty="0"/>
              <a:t>prekážkou pre pôsobenie Ducha </a:t>
            </a:r>
            <a:endParaRPr lang="sk-SK" dirty="0" smtClean="0"/>
          </a:p>
          <a:p>
            <a:pPr marL="0" lvl="0" indent="0" algn="ctr">
              <a:buNone/>
            </a:pPr>
            <a:r>
              <a:rPr lang="sk-SK" dirty="0" smtClean="0"/>
              <a:t>Svätého </a:t>
            </a:r>
            <a:r>
              <a:rPr lang="sk-SK" dirty="0"/>
              <a:t>je naša sebestačnosť, pýcha, </a:t>
            </a:r>
            <a:endParaRPr lang="sk-SK" dirty="0" smtClean="0"/>
          </a:p>
          <a:p>
            <a:pPr marL="0" lvl="0" indent="0" algn="ctr">
              <a:buNone/>
            </a:pPr>
            <a:r>
              <a:rPr lang="sk-SK" dirty="0" smtClean="0"/>
              <a:t>všetko</a:t>
            </a:r>
            <a:r>
              <a:rPr lang="sk-SK" dirty="0"/>
              <a:t>, na čo sa spoliehame bez </a:t>
            </a:r>
            <a:r>
              <a:rPr lang="sk-SK" dirty="0" smtClean="0"/>
              <a:t>Boha. </a:t>
            </a:r>
          </a:p>
          <a:p>
            <a:pPr marL="0" lvl="0" indent="0" algn="ctr">
              <a:buNone/>
            </a:pPr>
            <a:r>
              <a:rPr lang="sk-SK" b="1" dirty="0" smtClean="0"/>
              <a:t>„V </a:t>
            </a:r>
            <a:r>
              <a:rPr lang="sk-SK" b="1" dirty="0"/>
              <a:t>posledný, veľký deň sviatkov Ježiš vstal a zvolal: "Ak je niekto smädný a verí vo mňa, nech príde ku mne a nech </a:t>
            </a:r>
            <a:r>
              <a:rPr lang="sk-SK" b="1" dirty="0" smtClean="0"/>
              <a:t>pije.“ </a:t>
            </a:r>
            <a:r>
              <a:rPr lang="sk-SK" b="1" dirty="0" err="1" smtClean="0"/>
              <a:t>Jn</a:t>
            </a:r>
            <a:r>
              <a:rPr lang="sk-SK" b="1" dirty="0" smtClean="0"/>
              <a:t> </a:t>
            </a:r>
            <a:r>
              <a:rPr lang="sk-SK" b="1" dirty="0"/>
              <a:t>7,37 </a:t>
            </a:r>
            <a:endParaRPr lang="sk-SK" b="1" dirty="0" smtClean="0"/>
          </a:p>
          <a:p>
            <a:pPr marL="0" lvl="0" indent="0" algn="ctr">
              <a:buNone/>
            </a:pPr>
            <a:r>
              <a:rPr lang="sk-SK" dirty="0" smtClean="0"/>
              <a:t>Bez </a:t>
            </a:r>
            <a:r>
              <a:rPr lang="sk-SK" dirty="0"/>
              <a:t>smädu to nejde. </a:t>
            </a:r>
            <a:endParaRPr lang="sk-SK" dirty="0" smtClean="0"/>
          </a:p>
          <a:p>
            <a:pPr marL="0" lvl="0" indent="0" algn="ctr">
              <a:buNone/>
            </a:pPr>
            <a:r>
              <a:rPr lang="sk-SK" dirty="0" smtClean="0"/>
              <a:t>Boh </a:t>
            </a:r>
            <a:r>
              <a:rPr lang="sk-SK" dirty="0"/>
              <a:t>dáva Ducha Svätého tým, </a:t>
            </a:r>
            <a:r>
              <a:rPr lang="sk-SK" dirty="0" smtClean="0"/>
              <a:t>ktorí </a:t>
            </a:r>
            <a:r>
              <a:rPr lang="sk-SK" dirty="0"/>
              <a:t>ho </a:t>
            </a:r>
            <a:r>
              <a:rPr lang="sk-SK" dirty="0" smtClean="0"/>
              <a:t>počúvajú.</a:t>
            </a:r>
          </a:p>
          <a:p>
            <a:pPr marL="0" lvl="0" indent="0" algn="ctr">
              <a:buNone/>
            </a:pPr>
            <a:r>
              <a:rPr lang="sk-SK" b="1" dirty="0" smtClean="0"/>
              <a:t>„A </a:t>
            </a:r>
            <a:r>
              <a:rPr lang="sk-SK" b="1" dirty="0"/>
              <a:t>my sme toho svedkami aj Duch Svätý, ktorého Boh dal tým, čo ho </a:t>
            </a:r>
            <a:r>
              <a:rPr lang="sk-SK" b="1" dirty="0" smtClean="0"/>
              <a:t>poslúchajú.“ Sk 5,32</a:t>
            </a: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02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Duch Svätý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9" y="1064871"/>
            <a:ext cx="2997843" cy="5124791"/>
          </a:xfrm>
        </p:spPr>
      </p:pic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4282633" y="1681163"/>
            <a:ext cx="7072755" cy="823912"/>
          </a:xfrm>
        </p:spPr>
        <p:txBody>
          <a:bodyPr/>
          <a:lstStyle/>
          <a:p>
            <a:pPr algn="ctr"/>
            <a:r>
              <a:rPr lang="sk-SK" dirty="0" smtClean="0"/>
              <a:t>Nám umožňuje žiť pravú vieru a dáva nám silu pre každodenný život.</a:t>
            </a:r>
            <a:endParaRPr lang="sk-SK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282633" y="2505075"/>
            <a:ext cx="7072755" cy="3684588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sk-SK" dirty="0" smtClean="0"/>
              <a:t>Duch Svätý a duch sveta - bezbožnosti sa neznášajú. </a:t>
            </a:r>
          </a:p>
          <a:p>
            <a:pPr marL="0" lvl="0" indent="0" algn="ctr">
              <a:buNone/>
            </a:pPr>
            <a:r>
              <a:rPr lang="sk-SK" dirty="0" smtClean="0"/>
              <a:t>Medzi svetlom a tmou, medzi Kristom a </a:t>
            </a:r>
            <a:r>
              <a:rPr lang="sk-SK" dirty="0" err="1" smtClean="0"/>
              <a:t>Beliálom</a:t>
            </a:r>
            <a:r>
              <a:rPr lang="sk-SK" dirty="0" smtClean="0"/>
              <a:t> </a:t>
            </a:r>
          </a:p>
          <a:p>
            <a:pPr marL="0" lvl="0" indent="0" algn="ctr">
              <a:buNone/>
            </a:pPr>
            <a:r>
              <a:rPr lang="sk-SK" dirty="0" smtClean="0"/>
              <a:t>nie je nijaké spoločenstvo. </a:t>
            </a:r>
          </a:p>
          <a:p>
            <a:pPr marL="0" lvl="0" indent="0" algn="ctr">
              <a:buNone/>
            </a:pPr>
            <a:r>
              <a:rPr lang="sk-SK" b="1" dirty="0" smtClean="0"/>
              <a:t>„</a:t>
            </a:r>
            <a:r>
              <a:rPr lang="sk-SK" b="1" dirty="0" smtClean="0"/>
              <a:t> </a:t>
            </a:r>
            <a:r>
              <a:rPr lang="sk-SK" b="1" dirty="0"/>
              <a:t>Ale vďaka Bohu, ktorý nám vždy dáva víťazstvo v Kristovi a naším prostredníctvom zjavuje na každom mieste vôňu jeho poznania. </a:t>
            </a:r>
            <a:r>
              <a:rPr lang="sk-SK" b="1" dirty="0" smtClean="0"/>
              <a:t>Lebo </a:t>
            </a:r>
            <a:r>
              <a:rPr lang="sk-SK" b="1" dirty="0"/>
              <a:t>sme Kristovou ľúbeznou vôňou pre Boha uprostred tých, čo sú na ceste spásy, i tých, čo idú do záhuby</a:t>
            </a:r>
            <a:r>
              <a:rPr lang="sk-SK" b="1" dirty="0" smtClean="0"/>
              <a:t>.“</a:t>
            </a:r>
            <a:r>
              <a:rPr lang="sk-SK" b="1" dirty="0" smtClean="0"/>
              <a:t> 2 Kor 2, 14-15 </a:t>
            </a:r>
          </a:p>
          <a:p>
            <a:pPr marL="0" lvl="0" indent="0" algn="ctr">
              <a:buNone/>
            </a:pPr>
            <a:r>
              <a:rPr lang="sk-SK" dirty="0" smtClean="0"/>
              <a:t> Bohužiaľ mnohí sa snažia skĺbiť neskĺbiteľné – žiť v Otcovom dome, ale tak trošku aj pri ošípaných vo vzdialenej krajine -ako márnotratný syn v podobenstve, prípadne to len striedať. V živote Kristovho učeníka nastávajú chvíle, kedy si musí ujasniť, koho bude poslúchať a na čej strane vlastne stojí.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20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Svätý</a:t>
            </a:r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14"/>
          <a:stretch/>
        </p:blipFill>
        <p:spPr>
          <a:xfrm rot="5400000">
            <a:off x="141790" y="2103702"/>
            <a:ext cx="5700531" cy="3808070"/>
          </a:xfrm>
        </p:spPr>
      </p:pic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5144323" y="1875099"/>
            <a:ext cx="6211065" cy="4314564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Duch Svätý má byť podstatou nášho kresťanského života. 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Bez neho neexistuje žiadne kresťanstvo, iba akási vonkajšia forma zbožnosti, náuka, vonkajšie gestá rituálov, ale bez Ducha im chýba život.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12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2" b="4335"/>
          <a:stretch/>
        </p:blipFill>
        <p:spPr>
          <a:xfrm>
            <a:off x="578734" y="1690687"/>
            <a:ext cx="4051139" cy="3714689"/>
          </a:xfrm>
        </p:spPr>
      </p:pic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919241" y="2118167"/>
            <a:ext cx="6436147" cy="4071496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/>
              <a:t>Duch Svätý má byť podstatou nášho kresťanského života.  Bez neho neexistuje žiadne kresťanstvo, iba akási vonkajšia forma zbožnosti, náuka, vonkajšie gestá rituálov, ale bez Ducha im chýba život.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sk-SK" dirty="0"/>
          </a:p>
        </p:txBody>
      </p:sp>
      <p:sp>
        <p:nvSpPr>
          <p:cNvPr id="7" name="Zástupný objekt pre tex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Svätý</a:t>
            </a:r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4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sk-SK" dirty="0" smtClean="0"/>
              <a:t>Keď sa učeníci pýtali Ježiša, či obnoví Izraelské kráľovstvo, on im povedal, aby čakali na zostúpenie Ducha Svätého – oni ho poslúchli, zostali v ústraní a vytrvalo prosili o Ducha Svätého. Nám niekedy chýba poslušnosť a vedomie, že bez Ducha to nejde.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71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sk-SK" dirty="0" smtClean="0"/>
              <a:t>Prebýva u nás a bude v nás. Neprechádza len „okolo“, ale prebýva živý v mojom vnútri, má tam miesto a koordinuje môj život. Duch Svätý najprv človeka vábi, aby túžil po obrátení, postupne ho vedie k poznaniu Ježiša Krista až do bodu, kedy v môže v Duchu Svätom prehlásiť, že Ježiš Kristus je Pán (</a:t>
            </a:r>
            <a:r>
              <a:rPr lang="sk-SK" dirty="0" err="1" smtClean="0"/>
              <a:t>porov</a:t>
            </a:r>
            <a:r>
              <a:rPr lang="sk-SK" dirty="0" smtClean="0"/>
              <a:t>. 1 Kor 12,3).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870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sk-SK" dirty="0" smtClean="0"/>
              <a:t>Otvorme priestor Duchu Svätému vo svojom srdci, aby nás pripodobňoval Kristovi a cez nás prúdil ďalej (</a:t>
            </a:r>
            <a:r>
              <a:rPr lang="sk-SK" dirty="0" err="1" smtClean="0"/>
              <a:t>porov</a:t>
            </a:r>
            <a:r>
              <a:rPr lang="sk-SK" dirty="0" smtClean="0"/>
              <a:t>. </a:t>
            </a:r>
            <a:r>
              <a:rPr lang="sk-SK" dirty="0" err="1" smtClean="0"/>
              <a:t>Jn</a:t>
            </a:r>
            <a:r>
              <a:rPr lang="sk-SK" dirty="0" smtClean="0"/>
              <a:t> 7,37-38: „Kto žízni, nech príde a pije – prúdy vôd potečú z jeho vnútra).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6805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258</Words>
  <Application>Microsoft Office PowerPoint</Application>
  <PresentationFormat>Širokouhlá</PresentationFormat>
  <Paragraphs>34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Duch Svätý </vt:lpstr>
      <vt:lpstr>Duch Svätý</vt:lpstr>
      <vt:lpstr>Duch Svätý</vt:lpstr>
      <vt:lpstr>Duch Svätý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krpelanova</dc:creator>
  <cp:lastModifiedBy>krpelanova</cp:lastModifiedBy>
  <cp:revision>5</cp:revision>
  <dcterms:created xsi:type="dcterms:W3CDTF">2021-03-31T12:11:35Z</dcterms:created>
  <dcterms:modified xsi:type="dcterms:W3CDTF">2021-03-31T14:29:16Z</dcterms:modified>
</cp:coreProperties>
</file>