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1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DF97C-88B6-4119-B600-F9528208C009}" type="datetimeFigureOut">
              <a:rPr lang="sk-SK" smtClean="0"/>
              <a:t>11.01.2022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618649-6E14-4520-9AC2-BE636750AEFB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18649-6E14-4520-9AC2-BE636750AEFB}" type="slidenum">
              <a:rPr lang="sk-SK" smtClean="0"/>
              <a:t>6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48208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2181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5365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09451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3954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53605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58382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6523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3180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7704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37848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93501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7207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299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0915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19846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11.01.2022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544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smtClean="0"/>
              <a:t>Ako pracovať so zranenými deťmi?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92D050"/>
                </a:solidFill>
              </a:rPr>
              <a:t>načúvanie , empatia, pochopenie, pozornosť, láska, prijatie, pozitívne hodnotenie</a:t>
            </a:r>
            <a:endParaRPr lang="sk-SK" b="1" dirty="0">
              <a:solidFill>
                <a:srgbClr val="92D050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2743200" y="5334000"/>
            <a:ext cx="367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rgbClr val="92D050"/>
                </a:solidFill>
              </a:rPr>
              <a:t>Mgr. Monika Skladaná</a:t>
            </a:r>
            <a:endParaRPr lang="sk-SK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Potreba posilnenia pocitu </a:t>
            </a:r>
            <a:r>
              <a:rPr lang="sk-SK" dirty="0" err="1" smtClean="0"/>
              <a:t>sebahodnoty</a:t>
            </a:r>
            <a:r>
              <a:rPr lang="sk-SK" dirty="0" smtClean="0"/>
              <a:t> a uznania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máme vrodenú potrebu uznania</a:t>
            </a:r>
          </a:p>
          <a:p>
            <a:r>
              <a:rPr lang="sk-SK" dirty="0" smtClean="0"/>
              <a:t>je úzko prepojená s potrebou vzťahovej väzby</a:t>
            </a:r>
          </a:p>
          <a:p>
            <a:r>
              <a:rPr lang="sk-SK" dirty="0" smtClean="0"/>
              <a:t>pocit vzťahovej väzby k človeku je forma lásky a uznania – existenciálna potreba</a:t>
            </a:r>
          </a:p>
          <a:p>
            <a:r>
              <a:rPr lang="sk-SK" dirty="0" smtClean="0"/>
              <a:t>potrebujeme cítiť, že sme prijímaní – odzrkadlené vnímanie </a:t>
            </a:r>
            <a:r>
              <a:rPr lang="sk-SK" dirty="0" err="1" smtClean="0"/>
              <a:t>sebahodnoty</a:t>
            </a:r>
            <a:endParaRPr lang="sk-SK" dirty="0" smtClean="0"/>
          </a:p>
          <a:p>
            <a:r>
              <a:rPr lang="sk-SK" dirty="0" smtClean="0"/>
              <a:t>pocit </a:t>
            </a:r>
            <a:r>
              <a:rPr lang="sk-SK" dirty="0" err="1" smtClean="0"/>
              <a:t>sebahodnoty</a:t>
            </a:r>
            <a:r>
              <a:rPr lang="sk-SK" dirty="0" smtClean="0"/>
              <a:t> – epicentrum našej psychiky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Negatívne dogmy, ktoré sa bezprostredne týkajú </a:t>
            </a:r>
            <a:r>
              <a:rPr lang="sk-SK" dirty="0" err="1" smtClean="0"/>
              <a:t>sebahodnoty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/>
              <a:t>Nestojím za nič!</a:t>
            </a:r>
          </a:p>
          <a:p>
            <a:pPr>
              <a:buNone/>
            </a:pPr>
            <a:r>
              <a:rPr lang="sk-SK" dirty="0" smtClean="0"/>
              <a:t>Nechceli ma!</a:t>
            </a:r>
          </a:p>
          <a:p>
            <a:pPr>
              <a:buNone/>
            </a:pPr>
            <a:r>
              <a:rPr lang="sk-SK" dirty="0" smtClean="0"/>
              <a:t>Nie som prijímaný/á!</a:t>
            </a:r>
          </a:p>
          <a:p>
            <a:pPr>
              <a:buNone/>
            </a:pPr>
            <a:r>
              <a:rPr lang="sk-SK" dirty="0" smtClean="0"/>
              <a:t>Nie som sympatický/á!</a:t>
            </a:r>
          </a:p>
          <a:p>
            <a:pPr>
              <a:buNone/>
            </a:pPr>
            <a:r>
              <a:rPr lang="sk-SK" dirty="0" smtClean="0"/>
              <a:t>Som zlý/á!</a:t>
            </a:r>
          </a:p>
          <a:p>
            <a:pPr>
              <a:buNone/>
            </a:pPr>
            <a:r>
              <a:rPr lang="sk-SK" dirty="0" smtClean="0"/>
              <a:t>Som príliš tučný/á!</a:t>
            </a:r>
          </a:p>
          <a:p>
            <a:pPr>
              <a:buNone/>
            </a:pPr>
            <a:r>
              <a:rPr lang="sk-SK" dirty="0" smtClean="0"/>
              <a:t>Nevyhovujem!</a:t>
            </a:r>
          </a:p>
          <a:p>
            <a:pPr>
              <a:buNone/>
            </a:pPr>
            <a:r>
              <a:rPr lang="sk-SK" dirty="0" smtClean="0"/>
              <a:t>Som na vine!</a:t>
            </a:r>
          </a:p>
          <a:p>
            <a:pPr>
              <a:buNone/>
            </a:pPr>
            <a:r>
              <a:rPr lang="sk-SK" dirty="0" smtClean="0"/>
              <a:t>Som chybný/á!</a:t>
            </a:r>
          </a:p>
          <a:p>
            <a:pPr>
              <a:buNone/>
            </a:pPr>
            <a:endParaRPr lang="sk-SK" dirty="0" smtClean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/>
              <a:t>Som malý/á!</a:t>
            </a:r>
          </a:p>
          <a:p>
            <a:pPr>
              <a:buNone/>
            </a:pPr>
            <a:r>
              <a:rPr lang="sk-SK" dirty="0" smtClean="0"/>
              <a:t>Som hlúpy/a!</a:t>
            </a:r>
          </a:p>
          <a:p>
            <a:pPr>
              <a:buNone/>
            </a:pPr>
            <a:r>
              <a:rPr lang="sk-SK" dirty="0" smtClean="0"/>
              <a:t>Nie som dôležitý/á!</a:t>
            </a:r>
          </a:p>
          <a:p>
            <a:pPr>
              <a:buNone/>
            </a:pPr>
            <a:r>
              <a:rPr lang="sk-SK" dirty="0" smtClean="0"/>
              <a:t>Nič neviem!</a:t>
            </a:r>
          </a:p>
          <a:p>
            <a:pPr>
              <a:buNone/>
            </a:pPr>
            <a:r>
              <a:rPr lang="sk-SK" dirty="0" smtClean="0"/>
              <a:t>Nesmiem nič cítiť!</a:t>
            </a:r>
          </a:p>
          <a:p>
            <a:pPr>
              <a:buNone/>
            </a:pPr>
            <a:r>
              <a:rPr lang="sk-SK" dirty="0" smtClean="0"/>
              <a:t>Nedostáva sa mi dosť!</a:t>
            </a:r>
          </a:p>
          <a:p>
            <a:pPr>
              <a:buNone/>
            </a:pPr>
            <a:r>
              <a:rPr lang="sk-SK" dirty="0" smtClean="0"/>
              <a:t>Ja som ten malý/á!</a:t>
            </a:r>
          </a:p>
          <a:p>
            <a:pPr>
              <a:buNone/>
            </a:pPr>
            <a:r>
              <a:rPr lang="sk-SK" dirty="0" smtClean="0"/>
              <a:t>Vždy zlyhám!</a:t>
            </a:r>
          </a:p>
          <a:p>
            <a:pPr>
              <a:buNone/>
            </a:pPr>
            <a:r>
              <a:rPr lang="sk-SK" dirty="0" smtClean="0"/>
              <a:t>...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Stratégie obrany zamračeného dieťaťa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sk-SK" dirty="0" err="1" smtClean="0"/>
              <a:t>Vytesňovanie</a:t>
            </a:r>
            <a:r>
              <a:rPr lang="sk-SK" dirty="0" smtClean="0"/>
              <a:t> reality </a:t>
            </a:r>
          </a:p>
          <a:p>
            <a:pPr>
              <a:buNone/>
            </a:pPr>
            <a:r>
              <a:rPr lang="sk-SK" dirty="0" smtClean="0"/>
              <a:t>Projekcia a </a:t>
            </a:r>
            <a:r>
              <a:rPr lang="sk-SK" dirty="0" err="1" smtClean="0"/>
              <a:t>viktimizácia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Túžba po dokonalosti</a:t>
            </a:r>
          </a:p>
          <a:p>
            <a:pPr>
              <a:buNone/>
            </a:pPr>
            <a:r>
              <a:rPr lang="sk-SK" dirty="0" smtClean="0"/>
              <a:t>Túžba po harmónii</a:t>
            </a:r>
          </a:p>
          <a:p>
            <a:pPr>
              <a:buNone/>
            </a:pPr>
            <a:r>
              <a:rPr lang="sk-SK" dirty="0" smtClean="0"/>
              <a:t>Syndróm pomocníka</a:t>
            </a:r>
          </a:p>
          <a:p>
            <a:pPr>
              <a:buNone/>
            </a:pPr>
            <a:r>
              <a:rPr lang="sk-SK" dirty="0" smtClean="0"/>
              <a:t>Túžba po moci</a:t>
            </a:r>
          </a:p>
          <a:p>
            <a:pPr>
              <a:buNone/>
            </a:pPr>
            <a:r>
              <a:rPr lang="sk-SK" dirty="0" smtClean="0"/>
              <a:t>Túžba po kontrole</a:t>
            </a:r>
          </a:p>
          <a:p>
            <a:pPr>
              <a:buNone/>
            </a:pPr>
            <a:r>
              <a:rPr lang="sk-SK" dirty="0" smtClean="0"/>
              <a:t>Napadnutie a útok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Ostanem dieťaťom</a:t>
            </a:r>
          </a:p>
          <a:p>
            <a:pPr>
              <a:buNone/>
            </a:pPr>
            <a:r>
              <a:rPr lang="sk-SK" dirty="0" smtClean="0"/>
              <a:t>Útek, ústup, vyhýbanie sa</a:t>
            </a:r>
          </a:p>
          <a:p>
            <a:pPr>
              <a:buNone/>
            </a:pPr>
            <a:r>
              <a:rPr lang="sk-SK" dirty="0" smtClean="0"/>
              <a:t>Útek do závislostí</a:t>
            </a:r>
          </a:p>
          <a:p>
            <a:pPr>
              <a:buNone/>
            </a:pPr>
            <a:r>
              <a:rPr lang="sk-SK" dirty="0" smtClean="0"/>
              <a:t>Narcizmus</a:t>
            </a:r>
          </a:p>
          <a:p>
            <a:pPr>
              <a:buNone/>
            </a:pPr>
            <a:r>
              <a:rPr lang="sk-SK" dirty="0" smtClean="0"/>
              <a:t>Maskovanie, hranie rolí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Stratégia – </a:t>
            </a:r>
            <a:r>
              <a:rPr lang="sk-SK" dirty="0" err="1" smtClean="0"/>
              <a:t>vytesňovanie</a:t>
            </a:r>
            <a:r>
              <a:rPr lang="sk-SK" dirty="0" smtClean="0"/>
              <a:t> reality</a:t>
            </a:r>
            <a:endParaRPr lang="sk-SK" dirty="0"/>
          </a:p>
        </p:txBody>
      </p:sp>
      <p:sp>
        <p:nvSpPr>
          <p:cNvPr id="6" name="Zástupný symbol obsah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vytesňovanie</a:t>
            </a:r>
            <a:r>
              <a:rPr lang="sk-SK" dirty="0" smtClean="0"/>
              <a:t> nepríjemných alebo neznesiteľných skutočností je úplne základný mechanizmus sebaobrany, bez ktorého by sme takmer nedokázali fungovať</a:t>
            </a:r>
          </a:p>
          <a:p>
            <a:r>
              <a:rPr lang="sk-SK" dirty="0" smtClean="0"/>
              <a:t>ak  dieťa zatláča do úzadia problémy, </a:t>
            </a:r>
            <a:r>
              <a:rPr lang="sk-SK" dirty="0" smtClean="0"/>
              <a:t>veci, ktoré </a:t>
            </a:r>
            <a:r>
              <a:rPr lang="sk-SK" dirty="0" smtClean="0"/>
              <a:t>sú mu nepríjemné príliš dlho - nemôže ich naozaj spracovať a riešiť – hrozí mu pocit bezmocnosti, vyhorenie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Projekcia a </a:t>
            </a:r>
            <a:r>
              <a:rPr lang="sk-SK" dirty="0" err="1" smtClean="0"/>
              <a:t>viktimizácia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Projekcia je psychologický pojem, ktorý hovorí o tom, že ľudí vnímam cez optiku mojich potrieb a pocitov.</a:t>
            </a:r>
          </a:p>
          <a:p>
            <a:r>
              <a:rPr lang="sk-SK" dirty="0" smtClean="0"/>
              <a:t>Keď sa cítim neisto a menejcenne projektujem do iných dominantnosť.</a:t>
            </a:r>
          </a:p>
          <a:p>
            <a:r>
              <a:rPr lang="sk-SK" dirty="0" smtClean="0"/>
              <a:t>Skúsenosti s rodičmi často projektujeme na svojich partnerov. </a:t>
            </a:r>
          </a:p>
          <a:p>
            <a:r>
              <a:rPr lang="sk-SK" dirty="0" smtClean="0"/>
              <a:t>Ak dieťa vyrástlo v dobrom prostredí projektuje na iných spoľahlivosť a dobro svojich rodičov.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Túžba po dokonalosti, posadnutosť krásou, túžba po uznaní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Dokonalosť = bezchybnosť. Kto túži po dokonalosti je bojovník – má silu, usilovnosť, disciplínu.</a:t>
            </a:r>
          </a:p>
          <a:p>
            <a:r>
              <a:rPr lang="sk-SK" dirty="0" smtClean="0"/>
              <a:t>Problémom tejto stratégie je, že neexistuje bod, kedy je už dosť. Naháňanie sa za splnením vlastných nárokov.</a:t>
            </a:r>
          </a:p>
          <a:p>
            <a:r>
              <a:rPr lang="sk-SK" dirty="0" smtClean="0"/>
              <a:t>Jedným variantom túžby po dokonalosti je posadnutosť krásou – cielené zlepšovanie zovňajška – projektuje strach z vlastného ja na svoj zovňajšok, na ktorom sa dá konkrétne pracovať – tento variant má len krátkodobý liečivý účinok. Starneme ;).</a:t>
            </a:r>
          </a:p>
          <a:p>
            <a:r>
              <a:rPr lang="sk-SK" dirty="0" smtClean="0"/>
              <a:t>Ľudia posadnutí uznaním prispôsobujú svoje konanie tomu, aby sa mohli iným pochváliť so svojím partnerom, koníčkom, majetkom,... – často strácajú kontakt so svojimi skutočnými želaniami a morálnymi hodnotami.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Túžba po harmónii a nadmerné prispôsobovanie sa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Ľudia túžiaci po harmónii, chcú podľa možnosti splniť všetky očakávania svojho okolia.</a:t>
            </a:r>
          </a:p>
          <a:p>
            <a:r>
              <a:rPr lang="sk-SK" dirty="0" smtClean="0"/>
              <a:t>Sú priateľskí a príjemní, majú pokojnú a citlivú povahu.</a:t>
            </a:r>
          </a:p>
          <a:p>
            <a:r>
              <a:rPr lang="sk-SK" dirty="0" smtClean="0"/>
              <a:t>Potláčajú svoje želania a city, často ani nevedia, čo vlastne sami chcú.</a:t>
            </a:r>
          </a:p>
          <a:p>
            <a:r>
              <a:rPr lang="sk-SK" dirty="0" smtClean="0"/>
              <a:t>Majú pribrzdenú agresiu. Na porušenie hraníc reagujú skôr smútkom ako hnevom. Urazene prerušia kontakt a postavia si ochranný múr, ale nepovedia nahlas, čo chcú.</a:t>
            </a:r>
          </a:p>
          <a:p>
            <a:r>
              <a:rPr lang="sk-SK" dirty="0" smtClean="0"/>
              <a:t>Nepovedia úprimne, čo cítia, čo si myslia a čo chcú, aby nenarazili na odpor okolia.</a:t>
            </a:r>
          </a:p>
          <a:p>
            <a:r>
              <a:rPr lang="sk-SK" dirty="0" smtClean="0"/>
              <a:t>Zazlievajú iným dominantnosť.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Syndróm pomocníka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Títo ľudia chránia svoje zamračené dieťa tak, že ponúkajú pomoc tým, o ktorých si myslia, že ju potrebujú. Vďaka svojím dobrým skutkom sa cítia hodnotnejší a užitoční.</a:t>
            </a:r>
          </a:p>
          <a:p>
            <a:r>
              <a:rPr lang="sk-SK" dirty="0" smtClean="0"/>
              <a:t>Problém: pomáhajúci majú tendenciu naviazať sa na ľudí, ktorým nevedia pomôcť.</a:t>
            </a:r>
          </a:p>
          <a:p>
            <a:pPr>
              <a:buNone/>
            </a:pP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Túžba po moci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Zamračené dieťa ľudí s touto stratégiou obrany sa vyznačuje prehnaným strachom, že sa ocitne v podradenej a slabej pozícii, že bude cieľom útoku a že bude zničené. </a:t>
            </a:r>
          </a:p>
          <a:p>
            <a:r>
              <a:rPr lang="sk-SK" dirty="0" smtClean="0"/>
              <a:t>Ako deti sa títo ľudia cítili vydaní napospas prevahe svojich rodičov.</a:t>
            </a:r>
          </a:p>
          <a:p>
            <a:r>
              <a:rPr lang="sk-SK" dirty="0" smtClean="0"/>
              <a:t>Chcú mať v medziľudských vzťahoch vždy navrch. Využívajú na to aktívny alebo pasívny odpor.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Túžba po kontrole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Kontrola rovnako ako moc slúži našej potrebe istoty – musíme mať určitú kontrolu nad nami samými aj nad naším okolím, aby sme dokázali žiť bez ujmy.</a:t>
            </a:r>
          </a:p>
          <a:p>
            <a:r>
              <a:rPr lang="sk-SK" dirty="0" smtClean="0"/>
              <a:t>Ľudia túžiaci po kontrole majú strach byť napadnuteľní a zraniteľní. Tento strach sa má zvládnuť pomocou prehnaného poriadku, perfekcionizmu a striktným dodržiavaním určitých pravidiel.</a:t>
            </a:r>
          </a:p>
          <a:p>
            <a:r>
              <a:rPr lang="sk-SK" dirty="0" smtClean="0"/>
              <a:t>Málo dôverujú sebe aj iným. Stresujú seba aj iných. 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Slnečné dieť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741045"/>
            <a:ext cx="3814953" cy="6116955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609600" y="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800" b="1" dirty="0" smtClean="0">
                <a:solidFill>
                  <a:srgbClr val="FFFF00"/>
                </a:solidFill>
              </a:rPr>
              <a:t>Slnečné dieťa</a:t>
            </a:r>
            <a:endParaRPr lang="sk-SK" sz="4800" b="1" dirty="0">
              <a:solidFill>
                <a:srgbClr val="FFFF00"/>
              </a:solidFill>
            </a:endParaRPr>
          </a:p>
        </p:txBody>
      </p:sp>
      <p:pic>
        <p:nvPicPr>
          <p:cNvPr id="1027" name="Picture 3" descr="C:\Users\asus\Desktop\Zamračené dieť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762000"/>
            <a:ext cx="3812032" cy="6096000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4724400" y="0"/>
            <a:ext cx="441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Zamračené dieťa</a:t>
            </a:r>
          </a:p>
          <a:p>
            <a:endParaRPr lang="sk-SK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Napadnutie a útok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Emócie hnevu a agresie majú význam pri ochrane našich hraníc.</a:t>
            </a:r>
          </a:p>
          <a:p>
            <a:r>
              <a:rPr lang="sk-SK" dirty="0" smtClean="0"/>
              <a:t>Ľudia, ktorých zamračené dieťa sa cíti podradené iným ľuďom sa subjektívne cítia rýchlo napadnutí. Napr. na neškodné poznámky reagujú urazene.</a:t>
            </a:r>
          </a:p>
          <a:p>
            <a:r>
              <a:rPr lang="sk-SK" dirty="0" smtClean="0"/>
              <a:t>Urážka môže vyvolať obrovskú agresiu. Obyčajne vracajú úder verbálne alebo telesne.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Ostanem dieťaťom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Niektorí ľudia nechcú zostarnúť, chcú ostať dieťaťom. Dúfajú, že tí ostatní ich prevedú životom. Často ide o rodičov, životných partnerov.</a:t>
            </a:r>
          </a:p>
          <a:p>
            <a:r>
              <a:rPr lang="sk-SK" dirty="0" smtClean="0"/>
              <a:t>Neodvážia sa ísť vlastnou cestou, pri dôležitých rozhodnutiach majú pocit závislosti od súhlasu iných. Nemajú odvahu žiť vlastný život – prevziať zodpovednosť za seba a svoje životné rozhodnutia. Boja sa, že iných sklamú alebo zlyhajú. Zvykli si na to, že za nich rozhodujú druhí.</a:t>
            </a:r>
          </a:p>
          <a:p>
            <a:r>
              <a:rPr lang="sk-SK" dirty="0" smtClean="0"/>
              <a:t>„Osobné zlyhanie“ – keď preberiem zodpovednosť budem síce slobodný, ale ak sa rozhodnem nesprávne, čo potom? Budem to musieť znášať..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Útek, ústup, vyhýbanie sa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Útek a ústup sú obľúbené stratégie obrany, keď sa človek chce vyhnúť konfrontácii, o ktorej si myslí, že ju nezvládne.</a:t>
            </a:r>
          </a:p>
          <a:p>
            <a:r>
              <a:rPr lang="sk-SK" dirty="0" smtClean="0"/>
              <a:t>Ide o zmysluplné a prirodzené reakcie, ktoré nás chránia pred nebezpečenstvom. </a:t>
            </a:r>
          </a:p>
          <a:p>
            <a:r>
              <a:rPr lang="sk-SK" dirty="0" smtClean="0"/>
              <a:t>Ľudia, ktorí sa chránia ústupom do svojich vlastných štyroch stien, si často na základe skúsenosti z detstva zvnútornili dogmu, že samota je istejšia ako medziľudský kontakt.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Útek do závislostí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Jedlo, alkohol, užívanie drog a tabletiek utešujú zamračené dieťa, ktoré túži po ochrane, pocite bezpečia, uvoľnení a odmene. </a:t>
            </a:r>
          </a:p>
          <a:p>
            <a:r>
              <a:rPr lang="sk-SK" dirty="0" smtClean="0"/>
              <a:t>Závislosť sa týka nášho pocitu uspokojenia. Drogy uvoľňujú „hormón šťastia“ – keď sa oddávame závislosti – odstraňujeme pocity nechuti.</a:t>
            </a:r>
          </a:p>
          <a:p>
            <a:r>
              <a:rPr lang="sk-SK" dirty="0" smtClean="0"/>
              <a:t>Neustále hľadáme šťastie a preto sme náchylní na závislosti. </a:t>
            </a:r>
          </a:p>
          <a:p>
            <a:r>
              <a:rPr lang="sk-SK" dirty="0" smtClean="0"/>
              <a:t>Problém – krátkodobé navodenie pocitu šťastia s negatívnymi následkami.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Narcizmus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Narcis je človek, ktorý sa samoľúbo vníma ako úžasný a významný. </a:t>
            </a:r>
          </a:p>
          <a:p>
            <a:r>
              <a:rPr lang="sk-SK" dirty="0" smtClean="0"/>
              <a:t>V skutočnosti ide o ľudí, ktorí sa cítili bezcenne a biedne a tak si vytvorili ideálne druhé ja.</a:t>
            </a:r>
          </a:p>
          <a:p>
            <a:r>
              <a:rPr lang="sk-SK" dirty="0" smtClean="0"/>
              <a:t>Snažia sa byť v niečom mimoriadni – túžia po moci, kráse, úspechu, uznaní, pričom nemajú problém zhodiť druhých.</a:t>
            </a:r>
          </a:p>
          <a:p>
            <a:r>
              <a:rPr lang="sk-SK" dirty="0" smtClean="0"/>
              <a:t>Neznesú vlastné slabé stránky a preto ich netolerujú ani u iných. V opačnom prípade si idealizujú svojich blízkych, aby tak vyzdvihli seba. Hovoria, že majú úžasného partnera, dokonalé deti, dôležitých priateľov.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Maskovanie, hranie rolí a klamanie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Určitá zdržanlivosť a „maska“ ako sebaobrana sú zdravé, prirodzené a spoločensky únosné.</a:t>
            </a:r>
          </a:p>
          <a:p>
            <a:r>
              <a:rPr lang="sk-SK" dirty="0" smtClean="0"/>
              <a:t>Niektorí ľudia však naozaj hrajú úlohy a skrývajú sa za maskou. Skrývajú svoje vlastné potreby a prispôsobujú sa želaniam iných. </a:t>
            </a:r>
          </a:p>
          <a:p>
            <a:r>
              <a:rPr lang="sk-SK" dirty="0" smtClean="0"/>
              <a:t>Niektorí nevyjdú z domu, keď majú zlý deň. Chcú svetu ukazovať iba svoje silné a veselé stránky. Myslia si, že určité časti svojho ja musia skrývať. </a:t>
            </a:r>
          </a:p>
          <a:p>
            <a:r>
              <a:rPr lang="sk-SK" dirty="0" smtClean="0"/>
              <a:t>Táto stratégia súvisí s túžbou po harmónii a dokonalosti. </a:t>
            </a:r>
          </a:p>
          <a:p>
            <a:r>
              <a:rPr lang="sk-SK" dirty="0" smtClean="0"/>
              <a:t>Nemusia byť iní, aby boli milovaní!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Objav v sebe svoje slnečné dieťa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sk-SK" dirty="0" smtClean="0"/>
              <a:t>Za svoje šťastie zodpovedáš ty:</a:t>
            </a:r>
          </a:p>
          <a:p>
            <a:pPr>
              <a:buNone/>
            </a:pPr>
            <a:r>
              <a:rPr lang="sk-SK" dirty="0" smtClean="0"/>
              <a:t>Som milovaný/á!, Som hodnotný/á</a:t>
            </a:r>
            <a:r>
              <a:rPr lang="sk-SK" dirty="0" smtClean="0"/>
              <a:t>!, Vyhovujem</a:t>
            </a:r>
            <a:r>
              <a:rPr lang="sk-SK" dirty="0" smtClean="0"/>
              <a:t>!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Nájdi svoje silné stránky a zdroje:</a:t>
            </a:r>
          </a:p>
          <a:p>
            <a:pPr>
              <a:buNone/>
            </a:pPr>
            <a:r>
              <a:rPr lang="sk-SK" dirty="0" smtClean="0"/>
              <a:t>zmysel pre humor, čestnosť, lojálnosť, sympatia,.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Urči svoje hodnoty:</a:t>
            </a:r>
          </a:p>
          <a:p>
            <a:pPr>
              <a:buNone/>
            </a:pPr>
            <a:r>
              <a:rPr lang="sk-SK" dirty="0" smtClean="0"/>
              <a:t>spravodlivosť, otvorenosť, dôvera, radosť,...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Na nálade záleží!</a:t>
            </a:r>
          </a:p>
          <a:p>
            <a:pPr>
              <a:buFont typeface="Wingdings" pitchFamily="2" charset="2"/>
              <a:buChar char="ü"/>
            </a:pPr>
            <a:r>
              <a:rPr lang="sk-SK" dirty="0" smtClean="0"/>
              <a:t>Využi svoju fantáziu a pamäť tela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Stratégie pokladu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Naše šťastie sa točí okolo našich vzťahov</a:t>
            </a:r>
          </a:p>
          <a:p>
            <a:r>
              <a:rPr lang="sk-SK" dirty="0" smtClean="0"/>
              <a:t>Pristihni sa - uvedom si súčasný stav a akceptuj ho ako fakt</a:t>
            </a:r>
          </a:p>
          <a:p>
            <a:r>
              <a:rPr lang="sk-SK" dirty="0" smtClean="0"/>
              <a:t>Rozlišuj medzi skutočnosťou a interpretáciou</a:t>
            </a:r>
          </a:p>
          <a:p>
            <a:r>
              <a:rPr lang="sk-SK" dirty="0" smtClean="0"/>
              <a:t>Nájdi rovnováhu medzi reflexiou a rozptýlením</a:t>
            </a:r>
          </a:p>
          <a:p>
            <a:r>
              <a:rPr lang="sk-SK" dirty="0" smtClean="0"/>
              <a:t>Nazeraj na seba úprimne</a:t>
            </a:r>
          </a:p>
          <a:p>
            <a:r>
              <a:rPr lang="sk-SK" dirty="0" smtClean="0"/>
              <a:t>Cvič sa v dobroprajnosti</a:t>
            </a:r>
          </a:p>
          <a:p>
            <a:r>
              <a:rPr lang="sk-SK" dirty="0" smtClean="0"/>
              <a:t>Pochváľ blížneho ako seba samého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Stratégie pokladu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Dobré je dosť dobré</a:t>
            </a:r>
          </a:p>
          <a:p>
            <a:r>
              <a:rPr lang="sk-SK" dirty="0" smtClean="0"/>
              <a:t>Užívaj si život</a:t>
            </a:r>
          </a:p>
          <a:p>
            <a:r>
              <a:rPr lang="sk-SK" dirty="0" smtClean="0"/>
              <a:t>Prejavuj sa autenticky, nie ako vzorné dieťa</a:t>
            </a:r>
          </a:p>
          <a:p>
            <a:r>
              <a:rPr lang="sk-SK" dirty="0" smtClean="0"/>
              <a:t>Nauč sa zvládať konflikty a formuj svoje vzťahy</a:t>
            </a:r>
          </a:p>
          <a:p>
            <a:r>
              <a:rPr lang="sk-SK" dirty="0" smtClean="0"/>
              <a:t>Rozpoznaj, kedy musíš ustúpiť</a:t>
            </a:r>
          </a:p>
          <a:p>
            <a:r>
              <a:rPr lang="sk-SK" dirty="0" smtClean="0"/>
              <a:t>Cvič si empatiu</a:t>
            </a:r>
          </a:p>
          <a:p>
            <a:r>
              <a:rPr lang="sk-SK" dirty="0" smtClean="0"/>
              <a:t>Počúvaj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Stratégie pokladu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Stanov si zdravé hranice</a:t>
            </a:r>
          </a:p>
          <a:p>
            <a:r>
              <a:rPr lang="sk-SK" dirty="0" smtClean="0"/>
              <a:t>Nauč sa povedať nie</a:t>
            </a:r>
          </a:p>
          <a:p>
            <a:r>
              <a:rPr lang="sk-SK" dirty="0" smtClean="0"/>
              <a:t>Ver sebe a svojmu životu</a:t>
            </a:r>
          </a:p>
          <a:p>
            <a:r>
              <a:rPr lang="sk-SK" dirty="0" smtClean="0"/>
              <a:t>Reguluj svoje pocity</a:t>
            </a:r>
          </a:p>
          <a:p>
            <a:r>
              <a:rPr lang="sk-SK" dirty="0" smtClean="0"/>
              <a:t>Môžeš sklamať</a:t>
            </a:r>
          </a:p>
          <a:p>
            <a:r>
              <a:rPr lang="sk-SK" dirty="0" smtClean="0"/>
              <a:t>Prekonaj letargiu</a:t>
            </a:r>
          </a:p>
          <a:p>
            <a:r>
              <a:rPr lang="sk-SK" dirty="0" smtClean="0"/>
              <a:t>Rozpusti svoj odpor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Vývoj dieťaťa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Prvé roky života sú vo vývoji dieťaťa dôležité preto, lebo v tomto období sa formuje celá štruktúra mozgu, neurónové siete a prepojenia. </a:t>
            </a:r>
          </a:p>
          <a:p>
            <a:r>
              <a:rPr lang="sk-SK" dirty="0" smtClean="0"/>
              <a:t>Skúsenosti, ktoré nazbierame v tomto období sa nám hlboko vryjú do duše.</a:t>
            </a:r>
          </a:p>
          <a:p>
            <a:r>
              <a:rPr lang="sk-SK" dirty="0" smtClean="0"/>
              <a:t>To ako s nami iní zaobchádzajú sa stane náčrtom všetkých vzťahov v našom živote. Naučíme sa: čo si máme myslieť o sebe a o iných.</a:t>
            </a:r>
          </a:p>
          <a:p>
            <a:r>
              <a:rPr lang="sk-SK" dirty="0" smtClean="0"/>
              <a:t>V prvých troch rokoch sa formuje náš pocit </a:t>
            </a:r>
            <a:r>
              <a:rPr lang="sk-SK" dirty="0" err="1" smtClean="0"/>
              <a:t>sebahodnoty</a:t>
            </a:r>
            <a:r>
              <a:rPr lang="sk-SK" dirty="0" smtClean="0"/>
              <a:t>, dôvera či nedôvera voči ostatným a v medziľudské vzťahy. 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Stratégie pokladu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Venuj sa koníčkom a záujmom</a:t>
            </a:r>
          </a:p>
          <a:p>
            <a:r>
              <a:rPr lang="sk-SK" dirty="0" smtClean="0"/>
              <a:t>Dovoľ si byť sám/sama sebou</a:t>
            </a:r>
          </a:p>
          <a:p>
            <a:r>
              <a:rPr lang="sk-SK" dirty="0" smtClean="0"/>
              <a:t>Pociťuj hrdosť a spokojnosť</a:t>
            </a:r>
          </a:p>
          <a:p>
            <a:r>
              <a:rPr lang="sk-SK" dirty="0" smtClean="0"/>
              <a:t>Zastaň si svoje aj napriek strachu</a:t>
            </a:r>
          </a:p>
          <a:p>
            <a:r>
              <a:rPr lang="sk-SK" dirty="0" smtClean="0"/>
              <a:t>Daj druhému za pravdu, ak má pravdu</a:t>
            </a:r>
          </a:p>
          <a:p>
            <a:r>
              <a:rPr lang="sk-SK" dirty="0" smtClean="0"/>
              <a:t>Stoj si za svojimi hodnotami a presvedčeniami</a:t>
            </a:r>
          </a:p>
          <a:p>
            <a:r>
              <a:rPr lang="sk-SK" dirty="0" smtClean="0"/>
              <a:t>Buď slnečným dieťaťom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Si to, čo si a to je všetko, čo si, a tak je to dobre!</a:t>
            </a:r>
            <a:endParaRPr lang="sk-SK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sk-SK" sz="2400" dirty="0" smtClean="0">
                <a:solidFill>
                  <a:schemeClr val="tx1"/>
                </a:solidFill>
              </a:rPr>
              <a:t>Zdroj: </a:t>
            </a:r>
          </a:p>
          <a:p>
            <a:pPr algn="ctr"/>
            <a:r>
              <a:rPr lang="sk-SK" sz="2400" dirty="0" err="1" smtClean="0">
                <a:solidFill>
                  <a:schemeClr val="tx1"/>
                </a:solidFill>
              </a:rPr>
              <a:t>Stefanie</a:t>
            </a:r>
            <a:r>
              <a:rPr lang="sk-SK" sz="2400" dirty="0" smtClean="0">
                <a:solidFill>
                  <a:schemeClr val="tx1"/>
                </a:solidFill>
              </a:rPr>
              <a:t> </a:t>
            </a:r>
            <a:r>
              <a:rPr lang="sk-SK" sz="2400" dirty="0" err="1" smtClean="0">
                <a:solidFill>
                  <a:schemeClr val="tx1"/>
                </a:solidFill>
              </a:rPr>
              <a:t>Stahl</a:t>
            </a:r>
            <a:r>
              <a:rPr lang="sk-SK" sz="2400" dirty="0" smtClean="0">
                <a:solidFill>
                  <a:schemeClr val="tx1"/>
                </a:solidFill>
              </a:rPr>
              <a:t> – Tvoje vnútorné dieťa musí nájsť svoj domov</a:t>
            </a:r>
            <a:endParaRPr lang="sk-SK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Dobrí/zlí rodičia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Žiadny vzťah medzi deťmi a rodičmi nie je výlučne zlý alebo dobrý.</a:t>
            </a:r>
          </a:p>
          <a:p>
            <a:r>
              <a:rPr lang="sk-SK" dirty="0" smtClean="0"/>
              <a:t>Dojča potrebuje vzťahovú osobu, aby prežilo. </a:t>
            </a:r>
          </a:p>
          <a:p>
            <a:r>
              <a:rPr lang="sk-SK" dirty="0" smtClean="0"/>
              <a:t>Po narodení a ešte dlho potom žijeme v úplnej podriadenosti a závislosti.</a:t>
            </a:r>
          </a:p>
          <a:p>
            <a:r>
              <a:rPr lang="sk-SK" dirty="0" smtClean="0"/>
              <a:t>Ani najmilujúcejší rodičia nemôžu dieťaťu splniť všetky želania (dostatok pozornosti, pocit bezpečia,... – podmienky pre vytváranie slnečného dieťaťa v nás),</a:t>
            </a:r>
          </a:p>
          <a:p>
            <a:r>
              <a:rPr lang="sk-SK" dirty="0" smtClean="0"/>
              <a:t> musia mu stanoviť určité hranice (napomínanie, zákazy, dieťa si je vedomé, že robí niečo nesprávne – základ pre vytváranie zamračeného dieťaťa v nás).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Nezvládnutá výchova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Rodič, ktorí kričí na dieťa, bije ho, zanedbáva,..</a:t>
            </a:r>
          </a:p>
          <a:p>
            <a:r>
              <a:rPr lang="sk-SK" dirty="0" smtClean="0"/>
              <a:t>Dieťa vzťahuje správanie rodiča na vlastné „zlo“ – cíti že je potrestané, zjavne je zlé alebo minimálne urobilo niečo nesprávne. </a:t>
            </a:r>
          </a:p>
          <a:p>
            <a:r>
              <a:rPr lang="sk-SK" dirty="0" smtClean="0"/>
              <a:t>V prvých rokoch sa dozvedáme o tom, či sme prijímaní alebo nie prostredníctvom pocitov. </a:t>
            </a:r>
          </a:p>
          <a:p>
            <a:r>
              <a:rPr lang="sk-SK" dirty="0" smtClean="0"/>
              <a:t>Celá starostlivosť o dojča sa zameriava na: kŕmenie, prebaľovanie, kúpanie, ale najmä hladkanie, láskavé pohľady, polohu hlasu opatrujúcej osoby – vie či je na svete vítané alebo nie.</a:t>
            </a:r>
          </a:p>
          <a:p>
            <a:r>
              <a:rPr lang="sk-SK" dirty="0" smtClean="0"/>
              <a:t>Milované dieťa tak získava </a:t>
            </a:r>
            <a:r>
              <a:rPr lang="sk-SK" dirty="0" err="1" smtClean="0"/>
              <a:t>pradôveru</a:t>
            </a:r>
            <a:r>
              <a:rPr lang="sk-SK" dirty="0" smtClean="0"/>
              <a:t> – hlbokú skúsenosť – dôveru v seba samé a v dôveru v druhých. V opačnom prípade </a:t>
            </a:r>
            <a:r>
              <a:rPr lang="sk-SK" dirty="0" err="1" smtClean="0"/>
              <a:t>pranedôveru</a:t>
            </a:r>
            <a:r>
              <a:rPr lang="sk-SK" dirty="0" smtClean="0"/>
              <a:t> v seba a v iných.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4 základné psychické potreby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potreba vzťahovej väzby </a:t>
            </a:r>
          </a:p>
          <a:p>
            <a:r>
              <a:rPr lang="sk-SK" dirty="0" smtClean="0"/>
              <a:t>potreba autonómie a istoty</a:t>
            </a:r>
          </a:p>
          <a:p>
            <a:r>
              <a:rPr lang="sk-SK" dirty="0" smtClean="0"/>
              <a:t>potreba uspokojenia chuti</a:t>
            </a:r>
          </a:p>
          <a:p>
            <a:r>
              <a:rPr lang="sk-SK" dirty="0" smtClean="0"/>
              <a:t>potreba posilnenia pocitu </a:t>
            </a:r>
            <a:r>
              <a:rPr lang="sk-SK" dirty="0" err="1" smtClean="0"/>
              <a:t>sebahodnoty</a:t>
            </a:r>
            <a:r>
              <a:rPr lang="sk-SK" dirty="0" smtClean="0"/>
              <a:t> a uznania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Potreba vzťahovej väzby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k-SK" dirty="0" smtClean="0"/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túžba po spolupatričnosti a spoločenstve od narodenia až po smrť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ak nie je naplnená vedie to k nesprávnym vzťahom:</a:t>
            </a:r>
          </a:p>
          <a:p>
            <a:pPr lvl="1">
              <a:buFont typeface="Wingdings" pitchFamily="2" charset="2"/>
              <a:buChar char="q"/>
            </a:pPr>
            <a:r>
              <a:rPr lang="sk-SK" dirty="0" smtClean="0"/>
              <a:t>vyhýba sa úzkym kontaktom s inými/ - má strach zo vzťahov – vôbec nenadväzuje partnerstvá, ak ich nadviaže po krátkom čase blízkosti sa od partnera vzďaľuje</a:t>
            </a:r>
          </a:p>
          <a:p>
            <a:pPr lvl="1">
              <a:buFont typeface="Wingdings" pitchFamily="2" charset="2"/>
              <a:buChar char="q"/>
            </a:pPr>
            <a:r>
              <a:rPr lang="sk-SK" dirty="0" smtClean="0"/>
              <a:t>závislosť na iných – myslí si, že bez neho nedokáže žiť, je plné obáv, že nedokáže stáť na vlastných nohách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Potreba autonómie a istoty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sk-SK" dirty="0" smtClean="0"/>
              <a:t>túžba po objavovaní okolia, skúmaní – dieťa je hrdé, keď dosiahne niečo bez pomoci rodičov – „ja sám!“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úspech – jedinec je samostatný a nezávislý od rodičov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riziká : </a:t>
            </a:r>
          </a:p>
          <a:p>
            <a:r>
              <a:rPr lang="sk-SK" dirty="0" smtClean="0"/>
              <a:t>príliš starostliví rodičia -  priveľa pravidiel a obmedzení – bránia rozvoju autonómie/ dieťa je ustráchané a prehnanú kontrolu si zvnútorní – pochybuje o svojich schopnostiach</a:t>
            </a:r>
          </a:p>
          <a:p>
            <a:r>
              <a:rPr lang="sk-SK" dirty="0" smtClean="0"/>
              <a:t>rodičia odstraňujúci všetky prekážky</a:t>
            </a:r>
          </a:p>
          <a:p>
            <a:pPr lvl="1">
              <a:buNone/>
            </a:pPr>
            <a:r>
              <a:rPr lang="sk-SK" dirty="0" smtClean="0"/>
              <a:t> – dieťa je nesamostatné, závislé od inej osoby, ktorá za neho preberá zodpovednosť</a:t>
            </a:r>
          </a:p>
          <a:p>
            <a:pPr lvl="1">
              <a:buNone/>
            </a:pPr>
            <a:r>
              <a:rPr lang="sk-SK" dirty="0" smtClean="0"/>
              <a:t>-  dieťa, ktoré sa ohradí proti rodičovskej výchove a vyvinie si nadradený postoj – chce byť nezávislé, slobodné – získať väčšiu moc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Potreba uspokojenia chuti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chuť môžeme vnímať rôzne – napr. pri jedle, pri športe, pri peknom filme</a:t>
            </a:r>
          </a:p>
          <a:p>
            <a:r>
              <a:rPr lang="sk-SK" dirty="0" smtClean="0"/>
              <a:t>chuť a nechuť sú podstatnou súčasťou nášho motivačného systému – usilujeme sa uspokojiť chuť a vyhnúť sa nechuti, aby sme uspokojili svoje potreby</a:t>
            </a:r>
          </a:p>
          <a:p>
            <a:r>
              <a:rPr lang="sk-SK" dirty="0" smtClean="0"/>
              <a:t>je potrebné naučiť sa regulovať svoj pocit uspokojenia a nevôle, teda nadobudnúť schopnosť tolerovať frustráciu, odkladať odmenu, odriekať si pud</a:t>
            </a:r>
          </a:p>
          <a:p>
            <a:r>
              <a:rPr lang="sk-SK" dirty="0" smtClean="0"/>
              <a:t>súčasťou výchovy je naučiť dieťa primerane zaobchádzať s pocitmi chuti a nechuti, nájsť rovnováhu – disciplína je základným predpokladom úspešného života</a:t>
            </a:r>
          </a:p>
          <a:p>
            <a:r>
              <a:rPr lang="sk-SK" dirty="0" smtClean="0"/>
              <a:t>niektorí rodičia deti rozmaznávajú (tie majú v dospelosti problém – nevedia brzdiť svoje chute), iní ich príliš obmedzujú (ich deti si stanovia normy nepriateľské voči pôžitku a vyvinie sa u nich nutkavá potreba, alebo naopak oddávajú sa pocitu uspokojenia)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203</TotalTime>
  <Words>2044</Words>
  <Application>Microsoft Office PowerPoint</Application>
  <PresentationFormat>Prezentácia na obrazovke (4:3)</PresentationFormat>
  <Paragraphs>190</Paragraphs>
  <Slides>31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31</vt:i4>
      </vt:variant>
    </vt:vector>
  </HeadingPairs>
  <TitlesOfParts>
    <vt:vector size="37" baseType="lpstr">
      <vt:lpstr>Arial</vt:lpstr>
      <vt:lpstr>Calibri</vt:lpstr>
      <vt:lpstr>Trebuchet MS</vt:lpstr>
      <vt:lpstr>Wingdings</vt:lpstr>
      <vt:lpstr>Wingdings 3</vt:lpstr>
      <vt:lpstr>Fazeta</vt:lpstr>
      <vt:lpstr>Ako pracovať so zranenými deťmi?</vt:lpstr>
      <vt:lpstr>Prezentácia programu PowerPoint</vt:lpstr>
      <vt:lpstr>Vývoj dieťaťa</vt:lpstr>
      <vt:lpstr>Dobrí/zlí rodičia</vt:lpstr>
      <vt:lpstr>Nezvládnutá výchova</vt:lpstr>
      <vt:lpstr>4 základné psychické potreby</vt:lpstr>
      <vt:lpstr>Potreba vzťahovej väzby</vt:lpstr>
      <vt:lpstr>Potreba autonómie a istoty </vt:lpstr>
      <vt:lpstr>Potreba uspokojenia chuti </vt:lpstr>
      <vt:lpstr>Potreba posilnenia pocitu sebahodnoty a uznania </vt:lpstr>
      <vt:lpstr>Negatívne dogmy, ktoré sa bezprostredne týkajú sebahodnoty</vt:lpstr>
      <vt:lpstr>Stratégie obrany zamračeného dieťaťa</vt:lpstr>
      <vt:lpstr>Stratégia – vytesňovanie reality</vt:lpstr>
      <vt:lpstr>Projekcia a viktimizácia </vt:lpstr>
      <vt:lpstr>Túžba po dokonalosti, posadnutosť krásou, túžba po uznaní </vt:lpstr>
      <vt:lpstr>Túžba po harmónii a nadmerné prispôsobovanie sa</vt:lpstr>
      <vt:lpstr>Syndróm pomocníka </vt:lpstr>
      <vt:lpstr>Túžba po moci </vt:lpstr>
      <vt:lpstr>Túžba po kontrole </vt:lpstr>
      <vt:lpstr>Napadnutie a útok </vt:lpstr>
      <vt:lpstr>Ostanem dieťaťom </vt:lpstr>
      <vt:lpstr>Útek, ústup, vyhýbanie sa </vt:lpstr>
      <vt:lpstr>Útek do závislostí</vt:lpstr>
      <vt:lpstr>Narcizmus</vt:lpstr>
      <vt:lpstr>Maskovanie, hranie rolí a klamanie</vt:lpstr>
      <vt:lpstr>Objav v sebe svoje slnečné dieťa</vt:lpstr>
      <vt:lpstr>Stratégie pokladu</vt:lpstr>
      <vt:lpstr>Stratégie pokladu</vt:lpstr>
      <vt:lpstr>Stratégie pokladu</vt:lpstr>
      <vt:lpstr>Stratégie pokladu</vt:lpstr>
      <vt:lpstr>Si to, čo si a to je všetko, čo si, a tak je to dobre!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asus</dc:creator>
  <cp:lastModifiedBy>krpelanova</cp:lastModifiedBy>
  <cp:revision>29</cp:revision>
  <dcterms:created xsi:type="dcterms:W3CDTF">2021-12-17T18:49:09Z</dcterms:created>
  <dcterms:modified xsi:type="dcterms:W3CDTF">2022-01-11T14:45:33Z</dcterms:modified>
</cp:coreProperties>
</file>