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3" r:id="rId4"/>
    <p:sldId id="257" r:id="rId5"/>
    <p:sldId id="260" r:id="rId6"/>
    <p:sldId id="258" r:id="rId7"/>
    <p:sldId id="262" r:id="rId8"/>
    <p:sldId id="261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7A33-8CD4-42E6-B2E6-626A66CD2A8A}" type="datetimeFigureOut">
              <a:rPr lang="sk-SK" smtClean="0"/>
              <a:t>12.05.2021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9E47-C276-4F21-B5AE-594ACD8507BE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166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7A33-8CD4-42E6-B2E6-626A66CD2A8A}" type="datetimeFigureOut">
              <a:rPr lang="sk-SK" smtClean="0"/>
              <a:t>12.05.2021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9E47-C276-4F21-B5AE-594ACD8507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26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7A33-8CD4-42E6-B2E6-626A66CD2A8A}" type="datetimeFigureOut">
              <a:rPr lang="sk-SK" smtClean="0"/>
              <a:t>12.05.2021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9E47-C276-4F21-B5AE-594ACD8507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135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7A33-8CD4-42E6-B2E6-626A66CD2A8A}" type="datetimeFigureOut">
              <a:rPr lang="sk-SK" smtClean="0"/>
              <a:t>12.05.2021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9E47-C276-4F21-B5AE-594ACD8507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661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7A33-8CD4-42E6-B2E6-626A66CD2A8A}" type="datetimeFigureOut">
              <a:rPr lang="sk-SK" smtClean="0"/>
              <a:t>12.05.2021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9E47-C276-4F21-B5AE-594ACD8507BE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45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7A33-8CD4-42E6-B2E6-626A66CD2A8A}" type="datetimeFigureOut">
              <a:rPr lang="sk-SK" smtClean="0"/>
              <a:t>12.05.2021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9E47-C276-4F21-B5AE-594ACD8507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30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7A33-8CD4-42E6-B2E6-626A66CD2A8A}" type="datetimeFigureOut">
              <a:rPr lang="sk-SK" smtClean="0"/>
              <a:t>12.05.2021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9E47-C276-4F21-B5AE-594ACD8507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69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7A33-8CD4-42E6-B2E6-626A66CD2A8A}" type="datetimeFigureOut">
              <a:rPr lang="sk-SK" smtClean="0"/>
              <a:t>12.05.2021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9E47-C276-4F21-B5AE-594ACD8507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41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7A33-8CD4-42E6-B2E6-626A66CD2A8A}" type="datetimeFigureOut">
              <a:rPr lang="sk-SK" smtClean="0"/>
              <a:t>12.05.2021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9E47-C276-4F21-B5AE-594ACD8507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823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DFE7A33-8CD4-42E6-B2E6-626A66CD2A8A}" type="datetimeFigureOut">
              <a:rPr lang="sk-SK" smtClean="0"/>
              <a:t>12.05.2021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4F9E47-C276-4F21-B5AE-594ACD8507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492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7A33-8CD4-42E6-B2E6-626A66CD2A8A}" type="datetimeFigureOut">
              <a:rPr lang="sk-SK" smtClean="0"/>
              <a:t>12.05.2021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9E47-C276-4F21-B5AE-594ACD8507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671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FE7A33-8CD4-42E6-B2E6-626A66CD2A8A}" type="datetimeFigureOut">
              <a:rPr lang="sk-SK" smtClean="0"/>
              <a:t>12.05.2021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C4F9E47-C276-4F21-B5AE-594ACD8507BE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56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k.pinterest.com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vetlosveta.sk/spoznajvieru/30-5-nanebovstupenie-pana/" TargetMode="External"/><Relationship Id="rId4" Type="http://schemas.openxmlformats.org/officeDocument/2006/relationships/hyperlink" Target="https://biblia.sk/citanie/ss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479506" cy="3566160"/>
          </a:xfrm>
          <a:solidFill>
            <a:schemeClr val="accent2"/>
          </a:solidFill>
        </p:spPr>
        <p:txBody>
          <a:bodyPr/>
          <a:lstStyle/>
          <a:p>
            <a:r>
              <a:rPr lang="sk-SK" b="1" dirty="0" smtClean="0"/>
              <a:t>Nanebovstúpenie </a:t>
            </a:r>
            <a:br>
              <a:rPr lang="sk-SK" b="1" dirty="0" smtClean="0"/>
            </a:br>
            <a:r>
              <a:rPr lang="sk-SK" b="1" dirty="0" smtClean="0"/>
              <a:t>Pána</a:t>
            </a:r>
            <a:endParaRPr lang="sk-SK" b="1" dirty="0"/>
          </a:p>
        </p:txBody>
      </p:sp>
      <p:pic>
        <p:nvPicPr>
          <p:cNvPr id="4" name="Obrázok 3" descr="Nanebovstúpenie Krista – Wikipéd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831" y="1365686"/>
            <a:ext cx="2814955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19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Sviatok Nanebovstúpenia Pána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dirty="0">
                <a:solidFill>
                  <a:srgbClr val="000000"/>
                </a:solidFill>
                <a:latin typeface="+mj-lt"/>
              </a:rPr>
              <a:t>Sviatok Nanebovstúpenia Pána. Tento prikázaný sviatok slávime 40 dní po Veľkej noci a desať dní pred Turícami – Zoslaním Ducha Svätého. Pán Ježiš sa na štyridsiaty deň </a:t>
            </a:r>
            <a:endParaRPr lang="sk-SK" sz="2800" dirty="0" smtClean="0">
              <a:solidFill>
                <a:srgbClr val="000000"/>
              </a:solidFill>
              <a:latin typeface="+mj-lt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dirty="0" smtClean="0">
                <a:solidFill>
                  <a:srgbClr val="000000"/>
                </a:solidFill>
                <a:latin typeface="+mj-lt"/>
              </a:rPr>
              <a:t>po </a:t>
            </a:r>
            <a:r>
              <a:rPr lang="sk-SK" sz="2800" dirty="0">
                <a:solidFill>
                  <a:srgbClr val="000000"/>
                </a:solidFill>
                <a:latin typeface="+mj-lt"/>
              </a:rPr>
              <a:t>svojom vzkriesení posledný raz </a:t>
            </a:r>
            <a:endParaRPr lang="sk-SK" sz="2800" dirty="0" smtClean="0">
              <a:solidFill>
                <a:srgbClr val="000000"/>
              </a:solidFill>
              <a:latin typeface="+mj-lt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dirty="0" smtClean="0">
                <a:solidFill>
                  <a:srgbClr val="000000"/>
                </a:solidFill>
                <a:latin typeface="+mj-lt"/>
              </a:rPr>
              <a:t>stretol </a:t>
            </a:r>
            <a:r>
              <a:rPr lang="sk-SK" sz="2800" dirty="0">
                <a:solidFill>
                  <a:srgbClr val="000000"/>
                </a:solidFill>
                <a:latin typeface="+mj-lt"/>
              </a:rPr>
              <a:t>so svojimi učeníkmi a pred ich očami </a:t>
            </a:r>
            <a:endParaRPr lang="sk-SK" sz="2800" dirty="0" smtClean="0">
              <a:solidFill>
                <a:srgbClr val="000000"/>
              </a:solidFill>
              <a:latin typeface="+mj-lt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dirty="0" smtClean="0">
                <a:solidFill>
                  <a:srgbClr val="000000"/>
                </a:solidFill>
                <a:latin typeface="+mj-lt"/>
              </a:rPr>
              <a:t>vystúpil </a:t>
            </a:r>
            <a:r>
              <a:rPr lang="sk-SK" sz="2800" dirty="0">
                <a:solidFill>
                  <a:srgbClr val="000000"/>
                </a:solidFill>
                <a:latin typeface="+mj-lt"/>
              </a:rPr>
              <a:t>do neba a sedí po Božej pravici.</a:t>
            </a:r>
            <a:r>
              <a:rPr lang="sk-SK" sz="2800" dirty="0">
                <a:latin typeface="+mj-lt"/>
              </a:rPr>
              <a:t/>
            </a:r>
            <a:br>
              <a:rPr lang="sk-SK" sz="2800" dirty="0">
                <a:latin typeface="+mj-lt"/>
              </a:rPr>
            </a:br>
            <a:endParaRPr lang="sk-SK" sz="2800" dirty="0">
              <a:latin typeface="+mj-lt"/>
            </a:endParaRPr>
          </a:p>
        </p:txBody>
      </p:sp>
      <p:pic>
        <p:nvPicPr>
          <p:cNvPr id="4" name="Obrázok 3" descr="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295" y="3222235"/>
            <a:ext cx="2047775" cy="2755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Zbawiciel powrócił już na „Białym obłoku”   #PanJezus #PismoŚwięte #Zbawiciel  #Ewangelia #GłosBoga #SłowoBoże #DzisiejszaEwangelia #Mocsłowa #Chrześcijaństwo  #Ostatniedni #Zbawienie #Wcieleni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3154874"/>
            <a:ext cx="2003223" cy="2889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50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rgbClr val="000000"/>
                </a:solidFill>
              </a:rPr>
              <a:t>Písomné správy o </a:t>
            </a:r>
            <a:r>
              <a:rPr lang="sk-SK" b="1" dirty="0">
                <a:solidFill>
                  <a:srgbClr val="000000"/>
                </a:solidFill>
              </a:rPr>
              <a:t>slávení </a:t>
            </a:r>
            <a:r>
              <a:rPr lang="sk-SK" b="1" dirty="0" smtClean="0">
                <a:solidFill>
                  <a:srgbClr val="000000"/>
                </a:solidFill>
              </a:rPr>
              <a:t>sviatku</a:t>
            </a:r>
            <a:endParaRPr lang="sk-SK" b="1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36" y="1709461"/>
            <a:ext cx="3506409" cy="4022725"/>
          </a:xfrm>
        </p:spPr>
      </p:pic>
      <p:sp>
        <p:nvSpPr>
          <p:cNvPr id="6" name="Obdĺžnik 5"/>
          <p:cNvSpPr/>
          <p:nvPr/>
        </p:nvSpPr>
        <p:spPr>
          <a:xfrm>
            <a:off x="416688" y="2136339"/>
            <a:ext cx="797994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0" i="0" dirty="0" smtClean="0">
                <a:solidFill>
                  <a:srgbClr val="000000"/>
                </a:solidFill>
                <a:effectLst/>
                <a:latin typeface="+mj-lt"/>
              </a:rPr>
              <a:t>už od 4. storočia </a:t>
            </a:r>
          </a:p>
          <a:p>
            <a:pPr algn="ctr"/>
            <a:r>
              <a:rPr lang="sk-SK" sz="2800" b="0" i="0" dirty="0" smtClean="0">
                <a:solidFill>
                  <a:srgbClr val="000000"/>
                </a:solidFill>
                <a:effectLst/>
                <a:latin typeface="+mj-lt"/>
              </a:rPr>
              <a:t>svätý Augustín: v jeho časoch bol všeobecne rozšírený</a:t>
            </a:r>
          </a:p>
          <a:p>
            <a:pPr algn="ctr"/>
            <a:r>
              <a:rPr lang="sk-SK" sz="2800" b="0" i="0" dirty="0" smtClean="0">
                <a:solidFill>
                  <a:srgbClr val="000000"/>
                </a:solidFill>
                <a:effectLst/>
                <a:latin typeface="+mj-lt"/>
              </a:rPr>
              <a:t>sv. Ján </a:t>
            </a:r>
            <a:r>
              <a:rPr lang="sk-SK" sz="2800" b="0" i="0" dirty="0" err="1" smtClean="0">
                <a:solidFill>
                  <a:srgbClr val="000000"/>
                </a:solidFill>
                <a:effectLst/>
                <a:latin typeface="+mj-lt"/>
              </a:rPr>
              <a:t>Chryzostom</a:t>
            </a:r>
            <a:r>
              <a:rPr lang="sk-SK" sz="2800" b="0" i="0" dirty="0" smtClean="0">
                <a:solidFill>
                  <a:srgbClr val="000000"/>
                </a:solidFill>
                <a:effectLst/>
                <a:latin typeface="+mj-lt"/>
              </a:rPr>
              <a:t>, sv. Gregor </a:t>
            </a:r>
            <a:r>
              <a:rPr lang="sk-SK" sz="2800" b="0" i="0" dirty="0" err="1" smtClean="0">
                <a:solidFill>
                  <a:srgbClr val="000000"/>
                </a:solidFill>
                <a:effectLst/>
                <a:latin typeface="+mj-lt"/>
              </a:rPr>
              <a:t>Naziánsky</a:t>
            </a:r>
            <a:endParaRPr lang="sk-SK" sz="2800" b="0" i="0" dirty="0" smtClean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sk-SK" sz="2800" b="0" i="0" dirty="0" err="1" smtClean="0">
                <a:solidFill>
                  <a:srgbClr val="000000"/>
                </a:solidFill>
                <a:effectLst/>
                <a:latin typeface="+mj-lt"/>
              </a:rPr>
              <a:t>Nicejsko</a:t>
            </a:r>
            <a:r>
              <a:rPr lang="sk-SK" sz="2800" b="0" i="0" dirty="0" smtClean="0">
                <a:solidFill>
                  <a:srgbClr val="000000"/>
                </a:solidFill>
                <a:effectLst/>
                <a:latin typeface="+mj-lt"/>
              </a:rPr>
              <a:t>-carihradské vyznanie viery </a:t>
            </a:r>
          </a:p>
          <a:p>
            <a:pPr algn="ctr"/>
            <a:r>
              <a:rPr lang="sk-SK" sz="2800" b="0" i="0" dirty="0" err="1" smtClean="0">
                <a:solidFill>
                  <a:srgbClr val="000000"/>
                </a:solidFill>
                <a:effectLst/>
                <a:latin typeface="+mj-lt"/>
              </a:rPr>
              <a:t>Peregrinatio</a:t>
            </a:r>
            <a:r>
              <a:rPr lang="sk-SK" sz="2800" b="0" i="0" dirty="0" smtClean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sk-SK" sz="2800" b="0" i="0" dirty="0" err="1" smtClean="0">
                <a:solidFill>
                  <a:srgbClr val="000000"/>
                </a:solidFill>
                <a:effectLst/>
                <a:latin typeface="+mj-lt"/>
              </a:rPr>
              <a:t>Aetheriae</a:t>
            </a:r>
            <a:r>
              <a:rPr lang="sk-SK" sz="2800" b="0" i="0" dirty="0" smtClean="0">
                <a:solidFill>
                  <a:srgbClr val="000000"/>
                </a:solidFill>
                <a:effectLst/>
                <a:latin typeface="+mj-lt"/>
              </a:rPr>
              <a:t> z 5. storočia - pútnička </a:t>
            </a:r>
            <a:r>
              <a:rPr lang="sk-SK" sz="2800" b="0" i="0" dirty="0" err="1" smtClean="0">
                <a:solidFill>
                  <a:srgbClr val="000000"/>
                </a:solidFill>
                <a:effectLst/>
                <a:latin typeface="+mj-lt"/>
              </a:rPr>
              <a:t>Etéria</a:t>
            </a:r>
            <a:r>
              <a:rPr lang="sk-SK" sz="2800" b="0" i="0" dirty="0" smtClean="0">
                <a:solidFill>
                  <a:srgbClr val="000000"/>
                </a:solidFill>
                <a:effectLst/>
                <a:latin typeface="+mj-lt"/>
              </a:rPr>
              <a:t> rozpráva o svojej ceste do Svätej zeme a opisuje aj miestne slávenie vigílie tohto sviatku.</a:t>
            </a:r>
            <a:endParaRPr lang="sk-SK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81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40 deň - </a:t>
            </a:r>
            <a:r>
              <a:rPr lang="sk-SK" b="1" cap="all" dirty="0" smtClean="0"/>
              <a:t>NANEBOVSTÚPENIE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k-SK" sz="2800" dirty="0" smtClean="0">
                <a:latin typeface="+mj-lt"/>
              </a:rPr>
              <a:t>Pán Ježiš vystúpil na nebesia na štyridsiaty deň od svojho zmŕtvychvstania. Zaviedol učeníkov na Olivovú horu, aby im tam udelil požehnanie. Potom sa od nich oddelil a vzniesol sa hore. Vystúpil do neba a zasadol po Božej pravici.</a:t>
            </a:r>
          </a:p>
          <a:p>
            <a:endParaRPr lang="sk-SK" dirty="0">
              <a:latin typeface="+mj-lt"/>
            </a:endParaRPr>
          </a:p>
        </p:txBody>
      </p:sp>
      <p:pic>
        <p:nvPicPr>
          <p:cNvPr id="4" name="Obrázok 3" descr="Nanebovstúpenie Pána &quot;A&quot; - Katechéza FD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29" y="3593315"/>
            <a:ext cx="1764000" cy="262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1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/>
              <a:t>Lk</a:t>
            </a:r>
            <a:r>
              <a:rPr lang="sk-SK" b="1" dirty="0"/>
              <a:t> 24, 50 - </a:t>
            </a:r>
            <a:r>
              <a:rPr lang="sk-SK" b="1" dirty="0" smtClean="0"/>
              <a:t>53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7074447" cy="402336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800" b="1" baseline="30000" dirty="0">
                <a:latin typeface="+mj-lt"/>
              </a:rPr>
              <a:t>„50</a:t>
            </a:r>
            <a:r>
              <a:rPr lang="sk-SK" sz="2800" dirty="0">
                <a:latin typeface="+mj-lt"/>
              </a:rPr>
              <a:t> Potom ich vyviedol von až k </a:t>
            </a:r>
            <a:r>
              <a:rPr lang="sk-SK" sz="2800" dirty="0" err="1">
                <a:latin typeface="+mj-lt"/>
              </a:rPr>
              <a:t>Betánii</a:t>
            </a:r>
            <a:r>
              <a:rPr lang="sk-SK" sz="2800" dirty="0" smtClean="0">
                <a:latin typeface="+mj-lt"/>
              </a:rPr>
              <a:t>,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800" dirty="0" smtClean="0">
                <a:latin typeface="+mj-lt"/>
              </a:rPr>
              <a:t> </a:t>
            </a:r>
            <a:r>
              <a:rPr lang="sk-SK" sz="2800" dirty="0">
                <a:latin typeface="+mj-lt"/>
              </a:rPr>
              <a:t>zdvihol ruky a požehnal ich. </a:t>
            </a:r>
            <a:r>
              <a:rPr lang="sk-SK" sz="2800" b="1" baseline="30000" dirty="0">
                <a:latin typeface="+mj-lt"/>
              </a:rPr>
              <a:t>51</a:t>
            </a:r>
            <a:r>
              <a:rPr lang="sk-SK" sz="2800" dirty="0">
                <a:latin typeface="+mj-lt"/>
              </a:rPr>
              <a:t> Ako ich žehnal, vzdialil sa od nich a vznášal sa do neba. </a:t>
            </a:r>
            <a:r>
              <a:rPr lang="sk-SK" sz="2800" b="1" baseline="30000" dirty="0">
                <a:latin typeface="+mj-lt"/>
              </a:rPr>
              <a:t>52</a:t>
            </a:r>
            <a:r>
              <a:rPr lang="sk-SK" sz="2800" dirty="0">
                <a:latin typeface="+mj-lt"/>
              </a:rPr>
              <a:t> Oni sa mu klaňali a s veľkou radosťou sa vrátili do Jeruzalema. </a:t>
            </a:r>
            <a:endParaRPr lang="sk-SK" sz="2800" dirty="0" smtClean="0">
              <a:latin typeface="+mj-lt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800" b="1" baseline="30000" dirty="0" smtClean="0">
                <a:latin typeface="+mj-lt"/>
              </a:rPr>
              <a:t>53</a:t>
            </a:r>
            <a:r>
              <a:rPr lang="sk-SK" sz="2800" dirty="0">
                <a:latin typeface="+mj-lt"/>
              </a:rPr>
              <a:t> Stále boli v chráme a velebili Boha.“</a:t>
            </a:r>
          </a:p>
          <a:p>
            <a:endParaRPr lang="sk-SK" dirty="0"/>
          </a:p>
        </p:txBody>
      </p:sp>
      <p:pic>
        <p:nvPicPr>
          <p:cNvPr id="6" name="Zástupný objekt pre obsah 3" descr="https://i.pinimg.com/564x/7f/b2/fe/7fb2fe57622e090839658eed7643c5a9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924" y="1737360"/>
            <a:ext cx="2877756" cy="402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545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Nanebovstúpenie predpovedané </a:t>
            </a:r>
            <a:br>
              <a:rPr lang="sk-SK" b="1" dirty="0" smtClean="0"/>
            </a:br>
            <a:r>
              <a:rPr lang="sk-SK" b="1" dirty="0" smtClean="0"/>
              <a:t>v Starom Zákone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dirty="0" err="1">
                <a:latin typeface="+mj-lt"/>
              </a:rPr>
              <a:t>Prís</a:t>
            </a:r>
            <a:r>
              <a:rPr lang="sk-SK" sz="2800" dirty="0">
                <a:latin typeface="+mj-lt"/>
              </a:rPr>
              <a:t> </a:t>
            </a:r>
            <a:r>
              <a:rPr lang="sk-SK" sz="2800" dirty="0" smtClean="0">
                <a:latin typeface="+mj-lt"/>
              </a:rPr>
              <a:t>30,4: „Kto </a:t>
            </a:r>
            <a:r>
              <a:rPr lang="sk-SK" sz="2800" dirty="0">
                <a:latin typeface="+mj-lt"/>
              </a:rPr>
              <a:t>vstúpil do neba a (zasa) zostúpil? Kto do svojho priehrštia vietor zozbieral? Kto zviazal vody do odevu? Ktože dal povstať všetkým zemským končinám? Ako sa menuje a ako sa volá jeho syn? Ak to vieš</a:t>
            </a:r>
            <a:r>
              <a:rPr lang="sk-SK" sz="2800" dirty="0" smtClean="0">
                <a:latin typeface="+mj-lt"/>
              </a:rPr>
              <a:t>.“</a:t>
            </a:r>
            <a:endParaRPr lang="sk-SK" sz="2800" dirty="0">
              <a:latin typeface="+mj-lt"/>
            </a:endParaRPr>
          </a:p>
          <a:p>
            <a:endParaRPr lang="sk-SK" sz="2800" dirty="0"/>
          </a:p>
        </p:txBody>
      </p:sp>
      <p:pic>
        <p:nvPicPr>
          <p:cNvPr id="4" name="Obrázok 3" descr="Ježiš vystúpil do neba - Blog - Mária | Moja Komunit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067" y="3483047"/>
            <a:ext cx="3806825" cy="2646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0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Prví Ježišovi učeníci</a:t>
            </a:r>
            <a:endParaRPr lang="sk-SK" b="1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9"/>
          <a:stretch/>
        </p:blipFill>
        <p:spPr>
          <a:xfrm>
            <a:off x="7784446" y="1871990"/>
            <a:ext cx="3371234" cy="3852619"/>
          </a:xfrm>
        </p:spPr>
      </p:pic>
      <p:sp>
        <p:nvSpPr>
          <p:cNvPr id="5" name="Obdĺžnik 4"/>
          <p:cNvSpPr/>
          <p:nvPr/>
        </p:nvSpPr>
        <p:spPr>
          <a:xfrm>
            <a:off x="1097280" y="2967335"/>
            <a:ext cx="66871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2800" b="0" i="0" dirty="0" smtClean="0">
                <a:solidFill>
                  <a:srgbClr val="000000"/>
                </a:solidFill>
                <a:effectLst/>
                <a:latin typeface="+mj-lt"/>
              </a:rPr>
              <a:t>Udalosť nanebovstúpenia sa hlboko zapísala </a:t>
            </a:r>
          </a:p>
          <a:p>
            <a:pPr algn="ctr">
              <a:lnSpc>
                <a:spcPct val="150000"/>
              </a:lnSpc>
            </a:pPr>
            <a:r>
              <a:rPr lang="sk-SK" sz="2800" b="0" i="0" dirty="0" smtClean="0">
                <a:solidFill>
                  <a:srgbClr val="000000"/>
                </a:solidFill>
                <a:effectLst/>
                <a:latin typeface="+mj-lt"/>
              </a:rPr>
              <a:t>do pamäti prvých učeníkov. </a:t>
            </a:r>
          </a:p>
          <a:p>
            <a:pPr algn="ctr">
              <a:lnSpc>
                <a:spcPct val="150000"/>
              </a:lnSpc>
            </a:pPr>
            <a:r>
              <a:rPr lang="sk-SK" sz="2800" b="0" i="0" dirty="0" smtClean="0">
                <a:solidFill>
                  <a:srgbClr val="000000"/>
                </a:solidFill>
                <a:effectLst/>
                <a:latin typeface="+mj-lt"/>
              </a:rPr>
              <a:t>Svedectvo o nej nachádzame v evanjeliách </a:t>
            </a:r>
          </a:p>
          <a:p>
            <a:pPr algn="ctr">
              <a:lnSpc>
                <a:spcPct val="150000"/>
              </a:lnSpc>
            </a:pPr>
            <a:r>
              <a:rPr lang="sk-SK" sz="2800" b="0" i="0" dirty="0" smtClean="0">
                <a:solidFill>
                  <a:srgbClr val="000000"/>
                </a:solidFill>
                <a:effectLst/>
                <a:latin typeface="+mj-lt"/>
              </a:rPr>
              <a:t>a v knihe Skutkov apoštolov.</a:t>
            </a:r>
            <a:endParaRPr lang="sk-SK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332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4308097" cy="1450757"/>
          </a:xfrm>
        </p:spPr>
        <p:txBody>
          <a:bodyPr>
            <a:normAutofit/>
          </a:bodyPr>
          <a:lstStyle/>
          <a:p>
            <a:r>
              <a:rPr lang="sk-SK" dirty="0"/>
              <a:t/>
            </a:r>
            <a:br>
              <a:rPr lang="sk-SK" dirty="0"/>
            </a:br>
            <a:r>
              <a:rPr lang="sk-SK" b="1" dirty="0"/>
              <a:t>Zdroje:</a:t>
            </a:r>
          </a:p>
        </p:txBody>
      </p:sp>
      <p:pic>
        <p:nvPicPr>
          <p:cNvPr id="7" name="Obrázok 6" descr="https://i.pinimg.com/564x/5d/64/e7/5d64e7ec5b03a63ffbdc6eb129d28ec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0"/>
          <a:stretch/>
        </p:blipFill>
        <p:spPr bwMode="auto">
          <a:xfrm>
            <a:off x="6629978" y="1987507"/>
            <a:ext cx="4525702" cy="27233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objekt pre obsah 7"/>
          <p:cNvSpPr>
            <a:spLocks noGrp="1"/>
          </p:cNvSpPr>
          <p:nvPr>
            <p:ph idx="1"/>
          </p:nvPr>
        </p:nvSpPr>
        <p:spPr>
          <a:xfrm>
            <a:off x="1097280" y="1845734"/>
            <a:ext cx="5532698" cy="286516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dirty="0"/>
              <a:t>Katechéta kreslí</a:t>
            </a:r>
            <a:br>
              <a:rPr lang="sk-SK" dirty="0"/>
            </a:br>
            <a:r>
              <a:rPr lang="sk-SK" dirty="0">
                <a:hlinkClick r:id="rId3"/>
              </a:rPr>
              <a:t>https://sk.pinterest.com/</a:t>
            </a:r>
            <a:endParaRPr lang="sk-SK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dirty="0">
                <a:hlinkClick r:id="rId4"/>
              </a:rPr>
              <a:t>https://biblia.sk/citanie/ssv/</a:t>
            </a:r>
            <a:endParaRPr lang="sk-SK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dirty="0">
                <a:hlinkClick r:id="rId5"/>
              </a:rPr>
              <a:t>https://www.svetlosveta.sk/spoznajvieru/30-5-nanebovstupenie-pana/</a:t>
            </a:r>
            <a:endParaRPr lang="sk-SK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1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6505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íva">
  <a:themeElements>
    <a:clrScheme name="Retrospektí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67</TotalTime>
  <Words>243</Words>
  <Application>Microsoft Office PowerPoint</Application>
  <PresentationFormat>Širokouhlá</PresentationFormat>
  <Paragraphs>30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Retrospektíva</vt:lpstr>
      <vt:lpstr>Nanebovstúpenie  Pána</vt:lpstr>
      <vt:lpstr>Sviatok Nanebovstúpenia Pána</vt:lpstr>
      <vt:lpstr>Písomné správy o slávení sviatku</vt:lpstr>
      <vt:lpstr>40 deň - NANEBOVSTÚPENIE</vt:lpstr>
      <vt:lpstr>Lk 24, 50 - 53</vt:lpstr>
      <vt:lpstr>Nanebovstúpenie predpovedané  v Starom Zákone</vt:lpstr>
      <vt:lpstr>Prví Ježišovi učeníci</vt:lpstr>
      <vt:lpstr> Zdroje: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Nanebovstúpenie Pána</dc:title>
  <dc:creator>krpelanova</dc:creator>
  <cp:lastModifiedBy>krpelanova</cp:lastModifiedBy>
  <cp:revision>11</cp:revision>
  <dcterms:created xsi:type="dcterms:W3CDTF">2021-05-12T11:51:25Z</dcterms:created>
  <dcterms:modified xsi:type="dcterms:W3CDTF">2021-05-12T12:58:27Z</dcterms:modified>
</cp:coreProperties>
</file>